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591" r:id="rId2"/>
    <p:sldId id="583" r:id="rId3"/>
    <p:sldId id="561" r:id="rId4"/>
    <p:sldId id="542" r:id="rId5"/>
    <p:sldId id="592" r:id="rId6"/>
    <p:sldId id="544" r:id="rId7"/>
    <p:sldId id="545" r:id="rId8"/>
    <p:sldId id="546" r:id="rId9"/>
    <p:sldId id="547" r:id="rId10"/>
    <p:sldId id="548" r:id="rId11"/>
    <p:sldId id="549" r:id="rId12"/>
    <p:sldId id="550" r:id="rId13"/>
    <p:sldId id="551" r:id="rId14"/>
    <p:sldId id="552" r:id="rId15"/>
    <p:sldId id="553" r:id="rId16"/>
    <p:sldId id="554" r:id="rId17"/>
    <p:sldId id="555" r:id="rId18"/>
    <p:sldId id="556" r:id="rId19"/>
    <p:sldId id="557" r:id="rId20"/>
    <p:sldId id="559" r:id="rId21"/>
    <p:sldId id="560" r:id="rId22"/>
    <p:sldId id="584" r:id="rId23"/>
    <p:sldId id="597" r:id="rId24"/>
    <p:sldId id="598" r:id="rId25"/>
    <p:sldId id="579" r:id="rId26"/>
    <p:sldId id="562" r:id="rId27"/>
    <p:sldId id="564" r:id="rId28"/>
    <p:sldId id="585" r:id="rId29"/>
    <p:sldId id="565" r:id="rId30"/>
    <p:sldId id="594" r:id="rId31"/>
    <p:sldId id="563" r:id="rId32"/>
    <p:sldId id="566" r:id="rId33"/>
    <p:sldId id="567" r:id="rId34"/>
    <p:sldId id="568" r:id="rId35"/>
    <p:sldId id="586" r:id="rId36"/>
    <p:sldId id="569" r:id="rId37"/>
    <p:sldId id="580" r:id="rId38"/>
    <p:sldId id="581" r:id="rId39"/>
    <p:sldId id="587" r:id="rId40"/>
    <p:sldId id="570" r:id="rId41"/>
    <p:sldId id="571" r:id="rId42"/>
    <p:sldId id="572" r:id="rId43"/>
    <p:sldId id="573" r:id="rId44"/>
    <p:sldId id="574" r:id="rId45"/>
    <p:sldId id="575" r:id="rId46"/>
    <p:sldId id="577" r:id="rId47"/>
    <p:sldId id="576" r:id="rId48"/>
    <p:sldId id="588" r:id="rId49"/>
    <p:sldId id="578" r:id="rId50"/>
    <p:sldId id="272" r:id="rId51"/>
    <p:sldId id="595" r:id="rId52"/>
    <p:sldId id="596" r:id="rId53"/>
    <p:sldId id="54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4708C4"/>
    <a:srgbClr val="FF0000"/>
    <a:srgbClr val="990000"/>
    <a:srgbClr val="C6466B"/>
    <a:srgbClr val="FF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5990" autoAdjust="0"/>
  </p:normalViewPr>
  <p:slideViewPr>
    <p:cSldViewPr>
      <p:cViewPr>
        <p:scale>
          <a:sx n="59" d="100"/>
          <a:sy n="59" d="100"/>
        </p:scale>
        <p:origin x="-1456" y="-60"/>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76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98290-528D-465B-88E8-8F8BF85984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BA72C6C-3182-4158-BFEE-25A7455DB19F}">
      <dgm:prSet phldrT="[Text]" custT="1"/>
      <dgm:spPr/>
      <dgm:t>
        <a:bodyPr/>
        <a:lstStyle/>
        <a:p>
          <a:pPr>
            <a:lnSpc>
              <a:spcPct val="100000"/>
            </a:lnSpc>
            <a:spcAft>
              <a:spcPts val="0"/>
            </a:spcAft>
          </a:pPr>
          <a:r>
            <a:rPr lang="ne-NP" sz="3600" b="1" dirty="0">
              <a:cs typeface="Kalimati" pitchFamily="2"/>
            </a:rPr>
            <a:t>बालीको किसिम </a:t>
          </a:r>
          <a:endParaRPr lang="en-US" sz="3600" b="1" dirty="0">
            <a:cs typeface="Kalimati" pitchFamily="2"/>
          </a:endParaRPr>
        </a:p>
      </dgm:t>
    </dgm:pt>
    <dgm:pt modelId="{9EE092FC-948B-445D-98D4-0BBC4569AC17}" type="parTrans" cxnId="{9D0A7ED3-BB6F-482A-BF2B-AD8765E289A3}">
      <dgm:prSet/>
      <dgm:spPr/>
      <dgm:t>
        <a:bodyPr/>
        <a:lstStyle/>
        <a:p>
          <a:endParaRPr lang="en-US"/>
        </a:p>
      </dgm:t>
    </dgm:pt>
    <dgm:pt modelId="{34C8F405-7AD3-40DE-BA73-F73E2AA1D248}" type="sibTrans" cxnId="{9D0A7ED3-BB6F-482A-BF2B-AD8765E289A3}">
      <dgm:prSet/>
      <dgm:spPr/>
      <dgm:t>
        <a:bodyPr/>
        <a:lstStyle/>
        <a:p>
          <a:endParaRPr lang="en-US"/>
        </a:p>
      </dgm:t>
    </dgm:pt>
    <dgm:pt modelId="{665451E6-A866-41E6-ADF2-0F6F651FB8FC}">
      <dgm:prSet phldrT="[Text]" custT="1"/>
      <dgm:spPr/>
      <dgm:t>
        <a:bodyPr/>
        <a:lstStyle/>
        <a:p>
          <a:pPr>
            <a:lnSpc>
              <a:spcPct val="100000"/>
            </a:lnSpc>
            <a:spcAft>
              <a:spcPts val="0"/>
            </a:spcAft>
          </a:pPr>
          <a:r>
            <a:rPr lang="ne-NP" sz="2800" b="1" dirty="0">
              <a:solidFill>
                <a:schemeClr val="bg1"/>
              </a:solidFill>
              <a:cs typeface="Kalimati" panose="00000400000000000000" pitchFamily="2"/>
            </a:rPr>
            <a:t>एक प्रकारको</a:t>
          </a:r>
        </a:p>
        <a:p>
          <a:pPr>
            <a:lnSpc>
              <a:spcPct val="100000"/>
            </a:lnSpc>
            <a:spcAft>
              <a:spcPts val="0"/>
            </a:spcAft>
          </a:pPr>
          <a:r>
            <a:rPr lang="ne-NP" sz="2300" dirty="0">
              <a:cs typeface="Kalimati" panose="00000400000000000000" pitchFamily="2"/>
            </a:rPr>
            <a:t>विभिन्न बालीहरू नमिसा</a:t>
          </a:r>
          <a:r>
            <a:rPr lang="ne-NP" sz="2300" dirty="0">
              <a:latin typeface="ZWAdobeF" pitchFamily="2" charset="0"/>
              <a:cs typeface="Kalimati" panose="00000400000000000000" pitchFamily="2"/>
            </a:rPr>
            <a:t>ई</a:t>
          </a:r>
          <a:r>
            <a:rPr lang="en-US" sz="2300" dirty="0">
              <a:latin typeface="ZWAdobeF" pitchFamily="2" charset="0"/>
              <a:cs typeface="Kalimati" panose="00000400000000000000" pitchFamily="2"/>
            </a:rPr>
            <a:t> </a:t>
          </a:r>
          <a:r>
            <a:rPr lang="ne-NP" sz="2300" dirty="0">
              <a:latin typeface="ZWAdobeF" pitchFamily="2" charset="0"/>
              <a:cs typeface="Kalimati" panose="00000400000000000000" pitchFamily="2"/>
            </a:rPr>
            <a:t>एउटै बाली मात्र लगाएको</a:t>
          </a:r>
          <a:endParaRPr lang="en-US" sz="2300" dirty="0">
            <a:latin typeface="ZWAdobeF" pitchFamily="2" charset="0"/>
            <a:cs typeface="Kalimati" panose="00000400000000000000" pitchFamily="2"/>
          </a:endParaRPr>
        </a:p>
        <a:p>
          <a:pPr>
            <a:lnSpc>
              <a:spcPct val="100000"/>
            </a:lnSpc>
            <a:spcAft>
              <a:spcPts val="0"/>
            </a:spcAft>
          </a:pPr>
          <a:r>
            <a:rPr lang="ne-NP" sz="1800" dirty="0">
              <a:latin typeface="ZWAdobeF" pitchFamily="2" charset="0"/>
              <a:cs typeface="Kalimati" panose="00000400000000000000" pitchFamily="2"/>
            </a:rPr>
            <a:t> </a:t>
          </a:r>
          <a:r>
            <a:rPr lang="en-US" sz="1800" dirty="0">
              <a:latin typeface="ZWAdobeF" pitchFamily="2" charset="0"/>
              <a:cs typeface="Kalimati" panose="00000400000000000000" pitchFamily="2"/>
            </a:rPr>
            <a:t> </a:t>
          </a:r>
          <a:endParaRPr lang="en-US" sz="1800" dirty="0">
            <a:cs typeface="Kalimati" panose="00000400000000000000" pitchFamily="2"/>
          </a:endParaRPr>
        </a:p>
      </dgm:t>
    </dgm:pt>
    <dgm:pt modelId="{9540AC87-9432-4AEF-9EA0-84711465457E}" type="parTrans" cxnId="{E686204E-EA04-41CF-BDC4-85229FD58CCD}">
      <dgm:prSet/>
      <dgm:spPr/>
      <dgm:t>
        <a:bodyPr/>
        <a:lstStyle/>
        <a:p>
          <a:endParaRPr lang="en-US"/>
        </a:p>
      </dgm:t>
    </dgm:pt>
    <dgm:pt modelId="{5856215C-7DD0-4551-B371-E93873F79BB7}" type="sibTrans" cxnId="{E686204E-EA04-41CF-BDC4-85229FD58CCD}">
      <dgm:prSet/>
      <dgm:spPr/>
      <dgm:t>
        <a:bodyPr/>
        <a:lstStyle/>
        <a:p>
          <a:endParaRPr lang="en-US"/>
        </a:p>
      </dgm:t>
    </dgm:pt>
    <dgm:pt modelId="{4733FCBF-48BE-422F-AD60-EF1760E67C77}">
      <dgm:prSet phldrT="[Text]" custT="1"/>
      <dgm:spPr/>
      <dgm:t>
        <a:bodyPr/>
        <a:lstStyle/>
        <a:p>
          <a:pPr>
            <a:lnSpc>
              <a:spcPct val="100000"/>
            </a:lnSpc>
            <a:spcAft>
              <a:spcPts val="0"/>
            </a:spcAft>
          </a:pPr>
          <a:endParaRPr lang="en-US" sz="1800" dirty="0"/>
        </a:p>
        <a:p>
          <a:pPr>
            <a:lnSpc>
              <a:spcPct val="100000"/>
            </a:lnSpc>
            <a:spcAft>
              <a:spcPts val="0"/>
            </a:spcAft>
          </a:pPr>
          <a:r>
            <a:rPr lang="ne-NP" sz="2800" b="1" dirty="0">
              <a:cs typeface="Kalimati" panose="00000400000000000000" pitchFamily="2"/>
            </a:rPr>
            <a:t>मिश्रित</a:t>
          </a:r>
          <a:endParaRPr lang="en-US" sz="2800" b="1" dirty="0">
            <a:cs typeface="Kalimati" panose="00000400000000000000" pitchFamily="2"/>
          </a:endParaRPr>
        </a:p>
        <a:p>
          <a:pPr>
            <a:lnSpc>
              <a:spcPct val="100000"/>
            </a:lnSpc>
            <a:spcAft>
              <a:spcPts val="0"/>
            </a:spcAft>
          </a:pPr>
          <a:r>
            <a:rPr lang="ne-NP" sz="2300" dirty="0" smtClean="0">
              <a:cs typeface="Kalimati" panose="00000400000000000000" pitchFamily="2"/>
            </a:rPr>
            <a:t>अस्थायी सँग </a:t>
          </a:r>
          <a:r>
            <a:rPr lang="ne-NP" sz="2300" dirty="0">
              <a:cs typeface="Kalimati" panose="00000400000000000000" pitchFamily="2"/>
            </a:rPr>
            <a:t>अस्थायी वा स्थायी सँग </a:t>
          </a:r>
          <a:r>
            <a:rPr lang="ne-NP" sz="2300" dirty="0" smtClean="0">
              <a:cs typeface="Kalimati" panose="00000400000000000000" pitchFamily="2"/>
            </a:rPr>
            <a:t>स्थायी </a:t>
          </a:r>
          <a:r>
            <a:rPr lang="ne-NP" sz="2300" dirty="0">
              <a:cs typeface="Kalimati" panose="00000400000000000000" pitchFamily="2"/>
            </a:rPr>
            <a:t>बालीहरु मिसाएर लगाएको</a:t>
          </a:r>
          <a:endParaRPr lang="en-US" sz="2300" dirty="0">
            <a:cs typeface="Kalimati" panose="00000400000000000000" pitchFamily="2"/>
          </a:endParaRPr>
        </a:p>
        <a:p>
          <a:pPr>
            <a:lnSpc>
              <a:spcPct val="100000"/>
            </a:lnSpc>
            <a:spcAft>
              <a:spcPts val="0"/>
            </a:spcAft>
          </a:pPr>
          <a:r>
            <a:rPr lang="ne-NP" sz="600" dirty="0">
              <a:cs typeface="Kalimati" panose="00000400000000000000" pitchFamily="2"/>
            </a:rPr>
            <a:t> </a:t>
          </a:r>
          <a:endParaRPr lang="ne-NP" sz="600" dirty="0"/>
        </a:p>
        <a:p>
          <a:pPr>
            <a:lnSpc>
              <a:spcPct val="90000"/>
            </a:lnSpc>
            <a:spcAft>
              <a:spcPct val="35000"/>
            </a:spcAft>
          </a:pPr>
          <a:endParaRPr lang="en-US" sz="1800" dirty="0"/>
        </a:p>
      </dgm:t>
    </dgm:pt>
    <dgm:pt modelId="{0D017147-74ED-4FA1-9365-99E3DF4AB0A4}" type="parTrans" cxnId="{CA21F3CB-B942-471B-8D72-7FEA50036BA4}">
      <dgm:prSet/>
      <dgm:spPr/>
      <dgm:t>
        <a:bodyPr/>
        <a:lstStyle/>
        <a:p>
          <a:endParaRPr lang="en-US"/>
        </a:p>
      </dgm:t>
    </dgm:pt>
    <dgm:pt modelId="{322CFF13-CC45-4188-9AC2-F6AA751B192E}" type="sibTrans" cxnId="{CA21F3CB-B942-471B-8D72-7FEA50036BA4}">
      <dgm:prSet/>
      <dgm:spPr/>
      <dgm:t>
        <a:bodyPr/>
        <a:lstStyle/>
        <a:p>
          <a:endParaRPr lang="en-US"/>
        </a:p>
      </dgm:t>
    </dgm:pt>
    <dgm:pt modelId="{554A04D0-918E-4D2D-8ECE-A3C1B67B9CAC}">
      <dgm:prSet phldrT="[Text]" custT="1"/>
      <dgm:spPr/>
      <dgm:t>
        <a:bodyPr/>
        <a:lstStyle/>
        <a:p>
          <a:pPr>
            <a:lnSpc>
              <a:spcPct val="100000"/>
            </a:lnSpc>
            <a:spcAft>
              <a:spcPts val="0"/>
            </a:spcAft>
          </a:pPr>
          <a:r>
            <a:rPr lang="ne-NP" sz="2800" b="1" dirty="0">
              <a:cs typeface="Kalimati" panose="00000400000000000000" pitchFamily="2"/>
            </a:rPr>
            <a:t>संयूक्त</a:t>
          </a:r>
          <a:r>
            <a:rPr lang="en-US" sz="2800" b="1" dirty="0">
              <a:cs typeface="Kalimati" panose="00000400000000000000" pitchFamily="2"/>
            </a:rPr>
            <a:t> </a:t>
          </a:r>
        </a:p>
        <a:p>
          <a:pPr>
            <a:lnSpc>
              <a:spcPct val="100000"/>
            </a:lnSpc>
            <a:spcAft>
              <a:spcPts val="0"/>
            </a:spcAft>
          </a:pPr>
          <a:r>
            <a:rPr lang="ne-NP" sz="2300" dirty="0">
              <a:cs typeface="Kalimati" panose="00000400000000000000" pitchFamily="2"/>
            </a:rPr>
            <a:t>अस्थायी र स्थायी बालीहरु सँगसँगै एउटै जमिनमा लगाएको </a:t>
          </a:r>
          <a:endParaRPr lang="en-US" sz="2300" dirty="0">
            <a:cs typeface="Kalimati" panose="00000400000000000000" pitchFamily="2"/>
          </a:endParaRPr>
        </a:p>
        <a:p>
          <a:pPr>
            <a:lnSpc>
              <a:spcPct val="90000"/>
            </a:lnSpc>
            <a:spcAft>
              <a:spcPct val="35000"/>
            </a:spcAft>
          </a:pPr>
          <a:endParaRPr lang="en-US" sz="1400" dirty="0">
            <a:cs typeface="Kalimati" panose="00000400000000000000" pitchFamily="2"/>
          </a:endParaRPr>
        </a:p>
      </dgm:t>
    </dgm:pt>
    <dgm:pt modelId="{DA2F3DC9-1983-4CA2-BD22-489134F96672}" type="parTrans" cxnId="{53C54084-1465-4B3E-A48F-DF23365EE615}">
      <dgm:prSet/>
      <dgm:spPr/>
      <dgm:t>
        <a:bodyPr/>
        <a:lstStyle/>
        <a:p>
          <a:endParaRPr lang="en-US"/>
        </a:p>
      </dgm:t>
    </dgm:pt>
    <dgm:pt modelId="{76745F2E-C681-4E52-976C-181C5800A3BE}" type="sibTrans" cxnId="{53C54084-1465-4B3E-A48F-DF23365EE615}">
      <dgm:prSet/>
      <dgm:spPr/>
      <dgm:t>
        <a:bodyPr/>
        <a:lstStyle/>
        <a:p>
          <a:endParaRPr lang="en-US"/>
        </a:p>
      </dgm:t>
    </dgm:pt>
    <dgm:pt modelId="{F0CB5169-5745-4FFD-845C-5771A35C428A}" type="pres">
      <dgm:prSet presAssocID="{22D98290-528D-465B-88E8-8F8BF8598454}" presName="hierChild1" presStyleCnt="0">
        <dgm:presLayoutVars>
          <dgm:orgChart val="1"/>
          <dgm:chPref val="1"/>
          <dgm:dir/>
          <dgm:animOne val="branch"/>
          <dgm:animLvl val="lvl"/>
          <dgm:resizeHandles/>
        </dgm:presLayoutVars>
      </dgm:prSet>
      <dgm:spPr/>
      <dgm:t>
        <a:bodyPr/>
        <a:lstStyle/>
        <a:p>
          <a:endParaRPr lang="en-US"/>
        </a:p>
      </dgm:t>
    </dgm:pt>
    <dgm:pt modelId="{85DE6C19-68A6-42AE-A176-BC70052E251E}" type="pres">
      <dgm:prSet presAssocID="{2BA72C6C-3182-4158-BFEE-25A7455DB19F}" presName="hierRoot1" presStyleCnt="0">
        <dgm:presLayoutVars>
          <dgm:hierBranch val="init"/>
        </dgm:presLayoutVars>
      </dgm:prSet>
      <dgm:spPr/>
    </dgm:pt>
    <dgm:pt modelId="{44E01770-F764-4ED3-8B5C-BB370A809195}" type="pres">
      <dgm:prSet presAssocID="{2BA72C6C-3182-4158-BFEE-25A7455DB19F}" presName="rootComposite1" presStyleCnt="0"/>
      <dgm:spPr/>
    </dgm:pt>
    <dgm:pt modelId="{7DECA4DA-CBC4-4BA9-9793-9A81E9D1A68E}" type="pres">
      <dgm:prSet presAssocID="{2BA72C6C-3182-4158-BFEE-25A7455DB19F}" presName="rootText1" presStyleLbl="node0" presStyleIdx="0" presStyleCnt="1" custScaleX="162313" custLinFactNeighborX="4355" custLinFactNeighborY="-6334">
        <dgm:presLayoutVars>
          <dgm:chPref val="3"/>
        </dgm:presLayoutVars>
      </dgm:prSet>
      <dgm:spPr/>
      <dgm:t>
        <a:bodyPr/>
        <a:lstStyle/>
        <a:p>
          <a:endParaRPr lang="en-US"/>
        </a:p>
      </dgm:t>
    </dgm:pt>
    <dgm:pt modelId="{2A59F3C6-2142-4F16-8175-94ED3222551D}" type="pres">
      <dgm:prSet presAssocID="{2BA72C6C-3182-4158-BFEE-25A7455DB19F}" presName="rootConnector1" presStyleLbl="node1" presStyleIdx="0" presStyleCnt="0"/>
      <dgm:spPr/>
      <dgm:t>
        <a:bodyPr/>
        <a:lstStyle/>
        <a:p>
          <a:endParaRPr lang="en-US"/>
        </a:p>
      </dgm:t>
    </dgm:pt>
    <dgm:pt modelId="{922B1865-5A5D-46A6-89BB-5CE7865D2069}" type="pres">
      <dgm:prSet presAssocID="{2BA72C6C-3182-4158-BFEE-25A7455DB19F}" presName="hierChild2" presStyleCnt="0"/>
      <dgm:spPr/>
    </dgm:pt>
    <dgm:pt modelId="{1941DB31-A862-4F10-9264-7AD389F92FED}" type="pres">
      <dgm:prSet presAssocID="{9540AC87-9432-4AEF-9EA0-84711465457E}" presName="Name37" presStyleLbl="parChTrans1D2" presStyleIdx="0" presStyleCnt="3"/>
      <dgm:spPr/>
      <dgm:t>
        <a:bodyPr/>
        <a:lstStyle/>
        <a:p>
          <a:endParaRPr lang="en-US"/>
        </a:p>
      </dgm:t>
    </dgm:pt>
    <dgm:pt modelId="{036943EC-9F6B-4BFC-BA40-2785A960F4E4}" type="pres">
      <dgm:prSet presAssocID="{665451E6-A866-41E6-ADF2-0F6F651FB8FC}" presName="hierRoot2" presStyleCnt="0">
        <dgm:presLayoutVars>
          <dgm:hierBranch val="init"/>
        </dgm:presLayoutVars>
      </dgm:prSet>
      <dgm:spPr/>
    </dgm:pt>
    <dgm:pt modelId="{20A6737A-3540-42BD-AA13-2FABACC10169}" type="pres">
      <dgm:prSet presAssocID="{665451E6-A866-41E6-ADF2-0F6F651FB8FC}" presName="rootComposite" presStyleCnt="0"/>
      <dgm:spPr/>
    </dgm:pt>
    <dgm:pt modelId="{212FD229-507B-4886-BBC3-6FE43DB13871}" type="pres">
      <dgm:prSet presAssocID="{665451E6-A866-41E6-ADF2-0F6F651FB8FC}" presName="rootText" presStyleLbl="node2" presStyleIdx="0" presStyleCnt="3" custScaleX="107399" custScaleY="239898">
        <dgm:presLayoutVars>
          <dgm:chPref val="3"/>
        </dgm:presLayoutVars>
      </dgm:prSet>
      <dgm:spPr/>
      <dgm:t>
        <a:bodyPr/>
        <a:lstStyle/>
        <a:p>
          <a:endParaRPr lang="en-US"/>
        </a:p>
      </dgm:t>
    </dgm:pt>
    <dgm:pt modelId="{E44E9EC1-1648-43CD-8715-217349CDB698}" type="pres">
      <dgm:prSet presAssocID="{665451E6-A866-41E6-ADF2-0F6F651FB8FC}" presName="rootConnector" presStyleLbl="node2" presStyleIdx="0" presStyleCnt="3"/>
      <dgm:spPr/>
      <dgm:t>
        <a:bodyPr/>
        <a:lstStyle/>
        <a:p>
          <a:endParaRPr lang="en-US"/>
        </a:p>
      </dgm:t>
    </dgm:pt>
    <dgm:pt modelId="{0710ADA5-398F-440C-AEBA-DD0D9B948D9A}" type="pres">
      <dgm:prSet presAssocID="{665451E6-A866-41E6-ADF2-0F6F651FB8FC}" presName="hierChild4" presStyleCnt="0"/>
      <dgm:spPr/>
    </dgm:pt>
    <dgm:pt modelId="{FCB3E240-0D22-47FF-A3A8-876DE4EC7273}" type="pres">
      <dgm:prSet presAssocID="{665451E6-A866-41E6-ADF2-0F6F651FB8FC}" presName="hierChild5" presStyleCnt="0"/>
      <dgm:spPr/>
    </dgm:pt>
    <dgm:pt modelId="{9F8F9347-0FCE-41AD-8212-B90A7EFC49E7}" type="pres">
      <dgm:prSet presAssocID="{0D017147-74ED-4FA1-9365-99E3DF4AB0A4}" presName="Name37" presStyleLbl="parChTrans1D2" presStyleIdx="1" presStyleCnt="3"/>
      <dgm:spPr/>
      <dgm:t>
        <a:bodyPr/>
        <a:lstStyle/>
        <a:p>
          <a:endParaRPr lang="en-US"/>
        </a:p>
      </dgm:t>
    </dgm:pt>
    <dgm:pt modelId="{1560D4B7-F6BE-4AD3-B18C-94D43DA109E6}" type="pres">
      <dgm:prSet presAssocID="{4733FCBF-48BE-422F-AD60-EF1760E67C77}" presName="hierRoot2" presStyleCnt="0">
        <dgm:presLayoutVars>
          <dgm:hierBranch val="init"/>
        </dgm:presLayoutVars>
      </dgm:prSet>
      <dgm:spPr/>
    </dgm:pt>
    <dgm:pt modelId="{2425B2DE-642F-4CA8-BC14-5CEE24CD9E49}" type="pres">
      <dgm:prSet presAssocID="{4733FCBF-48BE-422F-AD60-EF1760E67C77}" presName="rootComposite" presStyleCnt="0"/>
      <dgm:spPr/>
    </dgm:pt>
    <dgm:pt modelId="{7293894D-8C04-417B-A6F8-ED24DD75C2CA}" type="pres">
      <dgm:prSet presAssocID="{4733FCBF-48BE-422F-AD60-EF1760E67C77}" presName="rootText" presStyleLbl="node2" presStyleIdx="1" presStyleCnt="3" custScaleX="106930" custScaleY="250025">
        <dgm:presLayoutVars>
          <dgm:chPref val="3"/>
        </dgm:presLayoutVars>
      </dgm:prSet>
      <dgm:spPr/>
      <dgm:t>
        <a:bodyPr/>
        <a:lstStyle/>
        <a:p>
          <a:endParaRPr lang="en-US"/>
        </a:p>
      </dgm:t>
    </dgm:pt>
    <dgm:pt modelId="{4D06170D-C746-43F7-B30C-1DD5CFE110F1}" type="pres">
      <dgm:prSet presAssocID="{4733FCBF-48BE-422F-AD60-EF1760E67C77}" presName="rootConnector" presStyleLbl="node2" presStyleIdx="1" presStyleCnt="3"/>
      <dgm:spPr/>
      <dgm:t>
        <a:bodyPr/>
        <a:lstStyle/>
        <a:p>
          <a:endParaRPr lang="en-US"/>
        </a:p>
      </dgm:t>
    </dgm:pt>
    <dgm:pt modelId="{D0103CEF-5378-4205-BDFB-5705762BF560}" type="pres">
      <dgm:prSet presAssocID="{4733FCBF-48BE-422F-AD60-EF1760E67C77}" presName="hierChild4" presStyleCnt="0"/>
      <dgm:spPr/>
    </dgm:pt>
    <dgm:pt modelId="{978861D2-7A28-4650-9D60-33111B0694DB}" type="pres">
      <dgm:prSet presAssocID="{4733FCBF-48BE-422F-AD60-EF1760E67C77}" presName="hierChild5" presStyleCnt="0"/>
      <dgm:spPr/>
    </dgm:pt>
    <dgm:pt modelId="{698FC646-783B-406F-855A-FA87687DF3BE}" type="pres">
      <dgm:prSet presAssocID="{DA2F3DC9-1983-4CA2-BD22-489134F96672}" presName="Name37" presStyleLbl="parChTrans1D2" presStyleIdx="2" presStyleCnt="3"/>
      <dgm:spPr/>
      <dgm:t>
        <a:bodyPr/>
        <a:lstStyle/>
        <a:p>
          <a:endParaRPr lang="en-US"/>
        </a:p>
      </dgm:t>
    </dgm:pt>
    <dgm:pt modelId="{BA846364-5D01-474A-A8BE-BEE44B66D2BF}" type="pres">
      <dgm:prSet presAssocID="{554A04D0-918E-4D2D-8ECE-A3C1B67B9CAC}" presName="hierRoot2" presStyleCnt="0">
        <dgm:presLayoutVars>
          <dgm:hierBranch val="init"/>
        </dgm:presLayoutVars>
      </dgm:prSet>
      <dgm:spPr/>
    </dgm:pt>
    <dgm:pt modelId="{DF3E32B7-C2BE-4B10-906F-355669B2DE6D}" type="pres">
      <dgm:prSet presAssocID="{554A04D0-918E-4D2D-8ECE-A3C1B67B9CAC}" presName="rootComposite" presStyleCnt="0"/>
      <dgm:spPr/>
    </dgm:pt>
    <dgm:pt modelId="{066F60AD-B632-4B66-BE6A-75F65CA19F85}" type="pres">
      <dgm:prSet presAssocID="{554A04D0-918E-4D2D-8ECE-A3C1B67B9CAC}" presName="rootText" presStyleLbl="node2" presStyleIdx="2" presStyleCnt="3" custScaleY="250025">
        <dgm:presLayoutVars>
          <dgm:chPref val="3"/>
        </dgm:presLayoutVars>
      </dgm:prSet>
      <dgm:spPr/>
      <dgm:t>
        <a:bodyPr/>
        <a:lstStyle/>
        <a:p>
          <a:endParaRPr lang="en-US"/>
        </a:p>
      </dgm:t>
    </dgm:pt>
    <dgm:pt modelId="{BBF6C6E3-E8CA-44EB-930E-DFDC8EE89D7A}" type="pres">
      <dgm:prSet presAssocID="{554A04D0-918E-4D2D-8ECE-A3C1B67B9CAC}" presName="rootConnector" presStyleLbl="node2" presStyleIdx="2" presStyleCnt="3"/>
      <dgm:spPr/>
      <dgm:t>
        <a:bodyPr/>
        <a:lstStyle/>
        <a:p>
          <a:endParaRPr lang="en-US"/>
        </a:p>
      </dgm:t>
    </dgm:pt>
    <dgm:pt modelId="{0A2C965B-8ACE-4CC2-AD90-86A031A95F1C}" type="pres">
      <dgm:prSet presAssocID="{554A04D0-918E-4D2D-8ECE-A3C1B67B9CAC}" presName="hierChild4" presStyleCnt="0"/>
      <dgm:spPr/>
    </dgm:pt>
    <dgm:pt modelId="{8F392F7F-0735-4CAE-88A0-FE25AC1D62B6}" type="pres">
      <dgm:prSet presAssocID="{554A04D0-918E-4D2D-8ECE-A3C1B67B9CAC}" presName="hierChild5" presStyleCnt="0"/>
      <dgm:spPr/>
    </dgm:pt>
    <dgm:pt modelId="{E6E39714-092B-497E-9A0D-E6BFCD12ABF2}" type="pres">
      <dgm:prSet presAssocID="{2BA72C6C-3182-4158-BFEE-25A7455DB19F}" presName="hierChild3" presStyleCnt="0"/>
      <dgm:spPr/>
    </dgm:pt>
  </dgm:ptLst>
  <dgm:cxnLst>
    <dgm:cxn modelId="{E686204E-EA04-41CF-BDC4-85229FD58CCD}" srcId="{2BA72C6C-3182-4158-BFEE-25A7455DB19F}" destId="{665451E6-A866-41E6-ADF2-0F6F651FB8FC}" srcOrd="0" destOrd="0" parTransId="{9540AC87-9432-4AEF-9EA0-84711465457E}" sibTransId="{5856215C-7DD0-4551-B371-E93873F79BB7}"/>
    <dgm:cxn modelId="{97A2BC00-7066-4AFB-8085-1C5CB849A84C}" type="presOf" srcId="{554A04D0-918E-4D2D-8ECE-A3C1B67B9CAC}" destId="{BBF6C6E3-E8CA-44EB-930E-DFDC8EE89D7A}" srcOrd="1" destOrd="0" presId="urn:microsoft.com/office/officeart/2005/8/layout/orgChart1"/>
    <dgm:cxn modelId="{6FA79D59-DCE1-42DB-AE95-C1FF3805B787}" type="presOf" srcId="{4733FCBF-48BE-422F-AD60-EF1760E67C77}" destId="{7293894D-8C04-417B-A6F8-ED24DD75C2CA}" srcOrd="0" destOrd="0" presId="urn:microsoft.com/office/officeart/2005/8/layout/orgChart1"/>
    <dgm:cxn modelId="{F498631B-9891-4223-A2CC-4A3AC5B8E053}" type="presOf" srcId="{665451E6-A866-41E6-ADF2-0F6F651FB8FC}" destId="{212FD229-507B-4886-BBC3-6FE43DB13871}" srcOrd="0" destOrd="0" presId="urn:microsoft.com/office/officeart/2005/8/layout/orgChart1"/>
    <dgm:cxn modelId="{3B7D53AD-CB74-4D30-9449-8E6FD7A6D55B}" type="presOf" srcId="{554A04D0-918E-4D2D-8ECE-A3C1B67B9CAC}" destId="{066F60AD-B632-4B66-BE6A-75F65CA19F85}" srcOrd="0" destOrd="0" presId="urn:microsoft.com/office/officeart/2005/8/layout/orgChart1"/>
    <dgm:cxn modelId="{CE7CC380-292F-4CAB-A807-45C7377D3B1D}" type="presOf" srcId="{22D98290-528D-465B-88E8-8F8BF8598454}" destId="{F0CB5169-5745-4FFD-845C-5771A35C428A}" srcOrd="0" destOrd="0" presId="urn:microsoft.com/office/officeart/2005/8/layout/orgChart1"/>
    <dgm:cxn modelId="{CA21F3CB-B942-471B-8D72-7FEA50036BA4}" srcId="{2BA72C6C-3182-4158-BFEE-25A7455DB19F}" destId="{4733FCBF-48BE-422F-AD60-EF1760E67C77}" srcOrd="1" destOrd="0" parTransId="{0D017147-74ED-4FA1-9365-99E3DF4AB0A4}" sibTransId="{322CFF13-CC45-4188-9AC2-F6AA751B192E}"/>
    <dgm:cxn modelId="{20695AF4-C5EB-415B-99DD-FD926FC00EFB}" type="presOf" srcId="{9540AC87-9432-4AEF-9EA0-84711465457E}" destId="{1941DB31-A862-4F10-9264-7AD389F92FED}" srcOrd="0" destOrd="0" presId="urn:microsoft.com/office/officeart/2005/8/layout/orgChart1"/>
    <dgm:cxn modelId="{ACB764C5-C499-4B68-BC5A-547EE8C259BF}" type="presOf" srcId="{2BA72C6C-3182-4158-BFEE-25A7455DB19F}" destId="{2A59F3C6-2142-4F16-8175-94ED3222551D}" srcOrd="1" destOrd="0" presId="urn:microsoft.com/office/officeart/2005/8/layout/orgChart1"/>
    <dgm:cxn modelId="{1A8CA0FC-D780-4EED-8673-B59959250068}" type="presOf" srcId="{665451E6-A866-41E6-ADF2-0F6F651FB8FC}" destId="{E44E9EC1-1648-43CD-8715-217349CDB698}" srcOrd="1" destOrd="0" presId="urn:microsoft.com/office/officeart/2005/8/layout/orgChart1"/>
    <dgm:cxn modelId="{B35692F3-C947-4761-90B3-3FD8DEEFE136}" type="presOf" srcId="{4733FCBF-48BE-422F-AD60-EF1760E67C77}" destId="{4D06170D-C746-43F7-B30C-1DD5CFE110F1}" srcOrd="1" destOrd="0" presId="urn:microsoft.com/office/officeart/2005/8/layout/orgChart1"/>
    <dgm:cxn modelId="{53C54084-1465-4B3E-A48F-DF23365EE615}" srcId="{2BA72C6C-3182-4158-BFEE-25A7455DB19F}" destId="{554A04D0-918E-4D2D-8ECE-A3C1B67B9CAC}" srcOrd="2" destOrd="0" parTransId="{DA2F3DC9-1983-4CA2-BD22-489134F96672}" sibTransId="{76745F2E-C681-4E52-976C-181C5800A3BE}"/>
    <dgm:cxn modelId="{E17A85A2-A633-4004-BA10-DAB51E43B31C}" type="presOf" srcId="{DA2F3DC9-1983-4CA2-BD22-489134F96672}" destId="{698FC646-783B-406F-855A-FA87687DF3BE}" srcOrd="0" destOrd="0" presId="urn:microsoft.com/office/officeart/2005/8/layout/orgChart1"/>
    <dgm:cxn modelId="{7861EA06-A746-4BC2-90C1-58A69325AA9B}" type="presOf" srcId="{2BA72C6C-3182-4158-BFEE-25A7455DB19F}" destId="{7DECA4DA-CBC4-4BA9-9793-9A81E9D1A68E}" srcOrd="0" destOrd="0" presId="urn:microsoft.com/office/officeart/2005/8/layout/orgChart1"/>
    <dgm:cxn modelId="{F5BEE54D-9C74-4B75-B45E-1CBC0501D2AA}" type="presOf" srcId="{0D017147-74ED-4FA1-9365-99E3DF4AB0A4}" destId="{9F8F9347-0FCE-41AD-8212-B90A7EFC49E7}" srcOrd="0" destOrd="0" presId="urn:microsoft.com/office/officeart/2005/8/layout/orgChart1"/>
    <dgm:cxn modelId="{9D0A7ED3-BB6F-482A-BF2B-AD8765E289A3}" srcId="{22D98290-528D-465B-88E8-8F8BF8598454}" destId="{2BA72C6C-3182-4158-BFEE-25A7455DB19F}" srcOrd="0" destOrd="0" parTransId="{9EE092FC-948B-445D-98D4-0BBC4569AC17}" sibTransId="{34C8F405-7AD3-40DE-BA73-F73E2AA1D248}"/>
    <dgm:cxn modelId="{420AAADE-4F8E-4482-8AFD-A9641C390FF0}" type="presParOf" srcId="{F0CB5169-5745-4FFD-845C-5771A35C428A}" destId="{85DE6C19-68A6-42AE-A176-BC70052E251E}" srcOrd="0" destOrd="0" presId="urn:microsoft.com/office/officeart/2005/8/layout/orgChart1"/>
    <dgm:cxn modelId="{D9107E17-4F7F-43AE-B08C-6FBD52121903}" type="presParOf" srcId="{85DE6C19-68A6-42AE-A176-BC70052E251E}" destId="{44E01770-F764-4ED3-8B5C-BB370A809195}" srcOrd="0" destOrd="0" presId="urn:microsoft.com/office/officeart/2005/8/layout/orgChart1"/>
    <dgm:cxn modelId="{A5635916-B6A6-46D6-96F1-FC214D500199}" type="presParOf" srcId="{44E01770-F764-4ED3-8B5C-BB370A809195}" destId="{7DECA4DA-CBC4-4BA9-9793-9A81E9D1A68E}" srcOrd="0" destOrd="0" presId="urn:microsoft.com/office/officeart/2005/8/layout/orgChart1"/>
    <dgm:cxn modelId="{AB05A0E0-C334-4E47-B750-056777A06C7C}" type="presParOf" srcId="{44E01770-F764-4ED3-8B5C-BB370A809195}" destId="{2A59F3C6-2142-4F16-8175-94ED3222551D}" srcOrd="1" destOrd="0" presId="urn:microsoft.com/office/officeart/2005/8/layout/orgChart1"/>
    <dgm:cxn modelId="{3CAC6969-5ED9-4FD7-AE65-5F503A22E954}" type="presParOf" srcId="{85DE6C19-68A6-42AE-A176-BC70052E251E}" destId="{922B1865-5A5D-46A6-89BB-5CE7865D2069}" srcOrd="1" destOrd="0" presId="urn:microsoft.com/office/officeart/2005/8/layout/orgChart1"/>
    <dgm:cxn modelId="{738E271B-5BE9-4C31-99DA-C1BBA55E1418}" type="presParOf" srcId="{922B1865-5A5D-46A6-89BB-5CE7865D2069}" destId="{1941DB31-A862-4F10-9264-7AD389F92FED}" srcOrd="0" destOrd="0" presId="urn:microsoft.com/office/officeart/2005/8/layout/orgChart1"/>
    <dgm:cxn modelId="{7D34CF1F-14EC-4E1B-9DC8-9FD684E0EA2B}" type="presParOf" srcId="{922B1865-5A5D-46A6-89BB-5CE7865D2069}" destId="{036943EC-9F6B-4BFC-BA40-2785A960F4E4}" srcOrd="1" destOrd="0" presId="urn:microsoft.com/office/officeart/2005/8/layout/orgChart1"/>
    <dgm:cxn modelId="{617BC149-A23F-44BC-B209-D8410DACAABF}" type="presParOf" srcId="{036943EC-9F6B-4BFC-BA40-2785A960F4E4}" destId="{20A6737A-3540-42BD-AA13-2FABACC10169}" srcOrd="0" destOrd="0" presId="urn:microsoft.com/office/officeart/2005/8/layout/orgChart1"/>
    <dgm:cxn modelId="{7C00C0E1-620C-4F93-929B-DF527F0F4E09}" type="presParOf" srcId="{20A6737A-3540-42BD-AA13-2FABACC10169}" destId="{212FD229-507B-4886-BBC3-6FE43DB13871}" srcOrd="0" destOrd="0" presId="urn:microsoft.com/office/officeart/2005/8/layout/orgChart1"/>
    <dgm:cxn modelId="{FBBE030E-DEC6-43F1-A42F-CE52098BF760}" type="presParOf" srcId="{20A6737A-3540-42BD-AA13-2FABACC10169}" destId="{E44E9EC1-1648-43CD-8715-217349CDB698}" srcOrd="1" destOrd="0" presId="urn:microsoft.com/office/officeart/2005/8/layout/orgChart1"/>
    <dgm:cxn modelId="{63ECDAD5-F3EA-4314-841E-4E62789F3917}" type="presParOf" srcId="{036943EC-9F6B-4BFC-BA40-2785A960F4E4}" destId="{0710ADA5-398F-440C-AEBA-DD0D9B948D9A}" srcOrd="1" destOrd="0" presId="urn:microsoft.com/office/officeart/2005/8/layout/orgChart1"/>
    <dgm:cxn modelId="{AC714CCD-41A7-4192-84D8-8DC3C9B6CD15}" type="presParOf" srcId="{036943EC-9F6B-4BFC-BA40-2785A960F4E4}" destId="{FCB3E240-0D22-47FF-A3A8-876DE4EC7273}" srcOrd="2" destOrd="0" presId="urn:microsoft.com/office/officeart/2005/8/layout/orgChart1"/>
    <dgm:cxn modelId="{6F086EE3-7393-441D-8A59-1831BA6354F8}" type="presParOf" srcId="{922B1865-5A5D-46A6-89BB-5CE7865D2069}" destId="{9F8F9347-0FCE-41AD-8212-B90A7EFC49E7}" srcOrd="2" destOrd="0" presId="urn:microsoft.com/office/officeart/2005/8/layout/orgChart1"/>
    <dgm:cxn modelId="{DC62B24A-D05A-480A-9754-7662D3BEEF37}" type="presParOf" srcId="{922B1865-5A5D-46A6-89BB-5CE7865D2069}" destId="{1560D4B7-F6BE-4AD3-B18C-94D43DA109E6}" srcOrd="3" destOrd="0" presId="urn:microsoft.com/office/officeart/2005/8/layout/orgChart1"/>
    <dgm:cxn modelId="{8BA9FBF2-E733-4FBC-B0A3-FBCE0EF7B34D}" type="presParOf" srcId="{1560D4B7-F6BE-4AD3-B18C-94D43DA109E6}" destId="{2425B2DE-642F-4CA8-BC14-5CEE24CD9E49}" srcOrd="0" destOrd="0" presId="urn:microsoft.com/office/officeart/2005/8/layout/orgChart1"/>
    <dgm:cxn modelId="{68CB2CA2-9406-4414-80CF-65C939871CB2}" type="presParOf" srcId="{2425B2DE-642F-4CA8-BC14-5CEE24CD9E49}" destId="{7293894D-8C04-417B-A6F8-ED24DD75C2CA}" srcOrd="0" destOrd="0" presId="urn:microsoft.com/office/officeart/2005/8/layout/orgChart1"/>
    <dgm:cxn modelId="{D3FF43CE-8523-48EC-8A64-85955BE1E70E}" type="presParOf" srcId="{2425B2DE-642F-4CA8-BC14-5CEE24CD9E49}" destId="{4D06170D-C746-43F7-B30C-1DD5CFE110F1}" srcOrd="1" destOrd="0" presId="urn:microsoft.com/office/officeart/2005/8/layout/orgChart1"/>
    <dgm:cxn modelId="{BBE3794A-E10E-4B42-857E-A5702FD4BFFC}" type="presParOf" srcId="{1560D4B7-F6BE-4AD3-B18C-94D43DA109E6}" destId="{D0103CEF-5378-4205-BDFB-5705762BF560}" srcOrd="1" destOrd="0" presId="urn:microsoft.com/office/officeart/2005/8/layout/orgChart1"/>
    <dgm:cxn modelId="{7F46A613-F068-47A8-8157-705F669A4E1F}" type="presParOf" srcId="{1560D4B7-F6BE-4AD3-B18C-94D43DA109E6}" destId="{978861D2-7A28-4650-9D60-33111B0694DB}" srcOrd="2" destOrd="0" presId="urn:microsoft.com/office/officeart/2005/8/layout/orgChart1"/>
    <dgm:cxn modelId="{4BD5372D-4071-499A-88E8-1D79D82C785A}" type="presParOf" srcId="{922B1865-5A5D-46A6-89BB-5CE7865D2069}" destId="{698FC646-783B-406F-855A-FA87687DF3BE}" srcOrd="4" destOrd="0" presId="urn:microsoft.com/office/officeart/2005/8/layout/orgChart1"/>
    <dgm:cxn modelId="{02FBD632-2F79-4CC6-90F5-2FC7E6C9CC1C}" type="presParOf" srcId="{922B1865-5A5D-46A6-89BB-5CE7865D2069}" destId="{BA846364-5D01-474A-A8BE-BEE44B66D2BF}" srcOrd="5" destOrd="0" presId="urn:microsoft.com/office/officeart/2005/8/layout/orgChart1"/>
    <dgm:cxn modelId="{7CB8742B-77B6-4358-8011-0E38397EDFB9}" type="presParOf" srcId="{BA846364-5D01-474A-A8BE-BEE44B66D2BF}" destId="{DF3E32B7-C2BE-4B10-906F-355669B2DE6D}" srcOrd="0" destOrd="0" presId="urn:microsoft.com/office/officeart/2005/8/layout/orgChart1"/>
    <dgm:cxn modelId="{EA3F9B1A-7DF5-471F-83E3-4166AC14E194}" type="presParOf" srcId="{DF3E32B7-C2BE-4B10-906F-355669B2DE6D}" destId="{066F60AD-B632-4B66-BE6A-75F65CA19F85}" srcOrd="0" destOrd="0" presId="urn:microsoft.com/office/officeart/2005/8/layout/orgChart1"/>
    <dgm:cxn modelId="{E61BB564-A093-4899-84F4-B25058F15139}" type="presParOf" srcId="{DF3E32B7-C2BE-4B10-906F-355669B2DE6D}" destId="{BBF6C6E3-E8CA-44EB-930E-DFDC8EE89D7A}" srcOrd="1" destOrd="0" presId="urn:microsoft.com/office/officeart/2005/8/layout/orgChart1"/>
    <dgm:cxn modelId="{308602AC-F7E3-4419-B911-C45285148C27}" type="presParOf" srcId="{BA846364-5D01-474A-A8BE-BEE44B66D2BF}" destId="{0A2C965B-8ACE-4CC2-AD90-86A031A95F1C}" srcOrd="1" destOrd="0" presId="urn:microsoft.com/office/officeart/2005/8/layout/orgChart1"/>
    <dgm:cxn modelId="{28500FA2-7AB5-4FF3-9293-02596D8E2AED}" type="presParOf" srcId="{BA846364-5D01-474A-A8BE-BEE44B66D2BF}" destId="{8F392F7F-0735-4CAE-88A0-FE25AC1D62B6}" srcOrd="2" destOrd="0" presId="urn:microsoft.com/office/officeart/2005/8/layout/orgChart1"/>
    <dgm:cxn modelId="{EFD6EAF1-177C-461E-8F65-12A83AE05401}" type="presParOf" srcId="{85DE6C19-68A6-42AE-A176-BC70052E251E}" destId="{E6E39714-092B-497E-9A0D-E6BFCD12ABF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FC646-783B-406F-855A-FA87687DF3BE}">
      <dsp:nvSpPr>
        <dsp:cNvPr id="0" name=""/>
        <dsp:cNvSpPr/>
      </dsp:nvSpPr>
      <dsp:spPr>
        <a:xfrm>
          <a:off x="4059192" y="1453442"/>
          <a:ext cx="2751742" cy="537126"/>
        </a:xfrm>
        <a:custGeom>
          <a:avLst/>
          <a:gdLst/>
          <a:ahLst/>
          <a:cxnLst/>
          <a:rect l="0" t="0" r="0" b="0"/>
          <a:pathLst>
            <a:path>
              <a:moveTo>
                <a:pt x="0" y="0"/>
              </a:moveTo>
              <a:lnTo>
                <a:pt x="0" y="303757"/>
              </a:lnTo>
              <a:lnTo>
                <a:pt x="2751742" y="303757"/>
              </a:lnTo>
              <a:lnTo>
                <a:pt x="2751742"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8F9347-0FCE-41AD-8212-B90A7EFC49E7}">
      <dsp:nvSpPr>
        <dsp:cNvPr id="0" name=""/>
        <dsp:cNvSpPr/>
      </dsp:nvSpPr>
      <dsp:spPr>
        <a:xfrm>
          <a:off x="3998903" y="1453442"/>
          <a:ext cx="91440" cy="537126"/>
        </a:xfrm>
        <a:custGeom>
          <a:avLst/>
          <a:gdLst/>
          <a:ahLst/>
          <a:cxnLst/>
          <a:rect l="0" t="0" r="0" b="0"/>
          <a:pathLst>
            <a:path>
              <a:moveTo>
                <a:pt x="60288" y="0"/>
              </a:moveTo>
              <a:lnTo>
                <a:pt x="60288" y="303757"/>
              </a:lnTo>
              <a:lnTo>
                <a:pt x="45720" y="303757"/>
              </a:lnTo>
              <a:lnTo>
                <a:pt x="45720"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1DB31-A862-4F10-9264-7AD389F92FED}">
      <dsp:nvSpPr>
        <dsp:cNvPr id="0" name=""/>
        <dsp:cNvSpPr/>
      </dsp:nvSpPr>
      <dsp:spPr>
        <a:xfrm>
          <a:off x="1196088" y="1453442"/>
          <a:ext cx="2863104" cy="537126"/>
        </a:xfrm>
        <a:custGeom>
          <a:avLst/>
          <a:gdLst/>
          <a:ahLst/>
          <a:cxnLst/>
          <a:rect l="0" t="0" r="0" b="0"/>
          <a:pathLst>
            <a:path>
              <a:moveTo>
                <a:pt x="2863104" y="0"/>
              </a:moveTo>
              <a:lnTo>
                <a:pt x="2863104" y="303757"/>
              </a:lnTo>
              <a:lnTo>
                <a:pt x="0" y="303757"/>
              </a:lnTo>
              <a:lnTo>
                <a:pt x="0" y="537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CA4DA-CBC4-4BA9-9793-9A81E9D1A68E}">
      <dsp:nvSpPr>
        <dsp:cNvPr id="0" name=""/>
        <dsp:cNvSpPr/>
      </dsp:nvSpPr>
      <dsp:spPr>
        <a:xfrm>
          <a:off x="2255439" y="342161"/>
          <a:ext cx="3607507" cy="11112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100000"/>
            </a:lnSpc>
            <a:spcBef>
              <a:spcPct val="0"/>
            </a:spcBef>
            <a:spcAft>
              <a:spcPts val="0"/>
            </a:spcAft>
          </a:pPr>
          <a:r>
            <a:rPr lang="ne-NP" sz="3600" b="1" kern="1200" dirty="0">
              <a:cs typeface="Kalimati" pitchFamily="2"/>
            </a:rPr>
            <a:t>बालीको किसिम </a:t>
          </a:r>
          <a:endParaRPr lang="en-US" sz="3600" b="1" kern="1200" dirty="0">
            <a:cs typeface="Kalimati" pitchFamily="2"/>
          </a:endParaRPr>
        </a:p>
      </dsp:txBody>
      <dsp:txXfrm>
        <a:off x="2255439" y="342161"/>
        <a:ext cx="3607507" cy="1111281"/>
      </dsp:txXfrm>
    </dsp:sp>
    <dsp:sp modelId="{212FD229-507B-4886-BBC3-6FE43DB13871}">
      <dsp:nvSpPr>
        <dsp:cNvPr id="0" name=""/>
        <dsp:cNvSpPr/>
      </dsp:nvSpPr>
      <dsp:spPr>
        <a:xfrm>
          <a:off x="2583" y="1990569"/>
          <a:ext cx="2387009" cy="26659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ne-NP" sz="2800" b="1" kern="1200" dirty="0">
              <a:solidFill>
                <a:schemeClr val="bg1"/>
              </a:solidFill>
              <a:cs typeface="Kalimati" panose="00000400000000000000" pitchFamily="2"/>
            </a:rPr>
            <a:t>एक प्रकारको</a:t>
          </a:r>
        </a:p>
        <a:p>
          <a:pPr lvl="0" algn="ctr" defTabSz="1244600">
            <a:lnSpc>
              <a:spcPct val="100000"/>
            </a:lnSpc>
            <a:spcBef>
              <a:spcPct val="0"/>
            </a:spcBef>
            <a:spcAft>
              <a:spcPts val="0"/>
            </a:spcAft>
          </a:pPr>
          <a:r>
            <a:rPr lang="ne-NP" sz="2300" kern="1200" dirty="0">
              <a:cs typeface="Kalimati" panose="00000400000000000000" pitchFamily="2"/>
            </a:rPr>
            <a:t>विभिन्न बालीहरू नमिसा</a:t>
          </a:r>
          <a:r>
            <a:rPr lang="ne-NP" sz="2300" kern="1200" dirty="0">
              <a:latin typeface="ZWAdobeF" pitchFamily="2" charset="0"/>
              <a:cs typeface="Kalimati" panose="00000400000000000000" pitchFamily="2"/>
            </a:rPr>
            <a:t>ई</a:t>
          </a:r>
          <a:r>
            <a:rPr lang="en-US" sz="2300" kern="1200" dirty="0">
              <a:latin typeface="ZWAdobeF" pitchFamily="2" charset="0"/>
              <a:cs typeface="Kalimati" panose="00000400000000000000" pitchFamily="2"/>
            </a:rPr>
            <a:t> </a:t>
          </a:r>
          <a:r>
            <a:rPr lang="ne-NP" sz="2300" kern="1200" dirty="0">
              <a:latin typeface="ZWAdobeF" pitchFamily="2" charset="0"/>
              <a:cs typeface="Kalimati" panose="00000400000000000000" pitchFamily="2"/>
            </a:rPr>
            <a:t>एउटै बाली मात्र लगाएको</a:t>
          </a:r>
          <a:endParaRPr lang="en-US" sz="2300" kern="1200" dirty="0">
            <a:latin typeface="ZWAdobeF" pitchFamily="2" charset="0"/>
            <a:cs typeface="Kalimati" panose="00000400000000000000" pitchFamily="2"/>
          </a:endParaRPr>
        </a:p>
        <a:p>
          <a:pPr lvl="0" algn="ctr" defTabSz="1244600">
            <a:lnSpc>
              <a:spcPct val="100000"/>
            </a:lnSpc>
            <a:spcBef>
              <a:spcPct val="0"/>
            </a:spcBef>
            <a:spcAft>
              <a:spcPts val="0"/>
            </a:spcAft>
          </a:pPr>
          <a:r>
            <a:rPr lang="ne-NP" sz="1800" kern="1200" dirty="0">
              <a:latin typeface="ZWAdobeF" pitchFamily="2" charset="0"/>
              <a:cs typeface="Kalimati" panose="00000400000000000000" pitchFamily="2"/>
            </a:rPr>
            <a:t> </a:t>
          </a:r>
          <a:r>
            <a:rPr lang="en-US" sz="1800" kern="1200" dirty="0">
              <a:latin typeface="ZWAdobeF" pitchFamily="2" charset="0"/>
              <a:cs typeface="Kalimati" panose="00000400000000000000" pitchFamily="2"/>
            </a:rPr>
            <a:t> </a:t>
          </a:r>
          <a:endParaRPr lang="en-US" sz="1800" kern="1200" dirty="0">
            <a:cs typeface="Kalimati" panose="00000400000000000000" pitchFamily="2"/>
          </a:endParaRPr>
        </a:p>
      </dsp:txBody>
      <dsp:txXfrm>
        <a:off x="2583" y="1990569"/>
        <a:ext cx="2387009" cy="2665940"/>
      </dsp:txXfrm>
    </dsp:sp>
    <dsp:sp modelId="{7293894D-8C04-417B-A6F8-ED24DD75C2CA}">
      <dsp:nvSpPr>
        <dsp:cNvPr id="0" name=""/>
        <dsp:cNvSpPr/>
      </dsp:nvSpPr>
      <dsp:spPr>
        <a:xfrm>
          <a:off x="2856330" y="1990569"/>
          <a:ext cx="2376585" cy="2778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endParaRPr lang="en-US" sz="1800" kern="1200" dirty="0"/>
        </a:p>
        <a:p>
          <a:pPr lvl="0" algn="ctr" defTabSz="800100">
            <a:lnSpc>
              <a:spcPct val="100000"/>
            </a:lnSpc>
            <a:spcBef>
              <a:spcPct val="0"/>
            </a:spcBef>
            <a:spcAft>
              <a:spcPts val="0"/>
            </a:spcAft>
          </a:pPr>
          <a:r>
            <a:rPr lang="ne-NP" sz="2800" b="1" kern="1200" dirty="0">
              <a:cs typeface="Kalimati" panose="00000400000000000000" pitchFamily="2"/>
            </a:rPr>
            <a:t>मिश्रित</a:t>
          </a:r>
          <a:endParaRPr lang="en-US" sz="2800" b="1" kern="1200" dirty="0">
            <a:cs typeface="Kalimati" panose="00000400000000000000" pitchFamily="2"/>
          </a:endParaRPr>
        </a:p>
        <a:p>
          <a:pPr lvl="0" algn="ctr" defTabSz="800100">
            <a:lnSpc>
              <a:spcPct val="100000"/>
            </a:lnSpc>
            <a:spcBef>
              <a:spcPct val="0"/>
            </a:spcBef>
            <a:spcAft>
              <a:spcPts val="0"/>
            </a:spcAft>
          </a:pPr>
          <a:r>
            <a:rPr lang="ne-NP" sz="2300" kern="1200" dirty="0" smtClean="0">
              <a:cs typeface="Kalimati" panose="00000400000000000000" pitchFamily="2"/>
            </a:rPr>
            <a:t>अस्थायी सँग </a:t>
          </a:r>
          <a:r>
            <a:rPr lang="ne-NP" sz="2300" kern="1200" dirty="0">
              <a:cs typeface="Kalimati" panose="00000400000000000000" pitchFamily="2"/>
            </a:rPr>
            <a:t>अस्थायी वा स्थायी सँग </a:t>
          </a:r>
          <a:r>
            <a:rPr lang="ne-NP" sz="2300" kern="1200" dirty="0" smtClean="0">
              <a:cs typeface="Kalimati" panose="00000400000000000000" pitchFamily="2"/>
            </a:rPr>
            <a:t>स्थायी </a:t>
          </a:r>
          <a:r>
            <a:rPr lang="ne-NP" sz="2300" kern="1200" dirty="0">
              <a:cs typeface="Kalimati" panose="00000400000000000000" pitchFamily="2"/>
            </a:rPr>
            <a:t>बालीहरु मिसाएर लगाएको</a:t>
          </a:r>
          <a:endParaRPr lang="en-US" sz="2300" kern="1200" dirty="0">
            <a:cs typeface="Kalimati" panose="00000400000000000000" pitchFamily="2"/>
          </a:endParaRPr>
        </a:p>
        <a:p>
          <a:pPr lvl="0" algn="ctr" defTabSz="800100">
            <a:lnSpc>
              <a:spcPct val="100000"/>
            </a:lnSpc>
            <a:spcBef>
              <a:spcPct val="0"/>
            </a:spcBef>
            <a:spcAft>
              <a:spcPts val="0"/>
            </a:spcAft>
          </a:pPr>
          <a:r>
            <a:rPr lang="ne-NP" sz="600" kern="1200" dirty="0">
              <a:cs typeface="Kalimati" panose="00000400000000000000" pitchFamily="2"/>
            </a:rPr>
            <a:t> </a:t>
          </a:r>
          <a:endParaRPr lang="ne-NP" sz="600" kern="1200" dirty="0"/>
        </a:p>
        <a:p>
          <a:pPr lvl="0" algn="ctr" defTabSz="800100">
            <a:lnSpc>
              <a:spcPct val="90000"/>
            </a:lnSpc>
            <a:spcBef>
              <a:spcPct val="0"/>
            </a:spcBef>
            <a:spcAft>
              <a:spcPct val="35000"/>
            </a:spcAft>
          </a:pPr>
          <a:endParaRPr lang="en-US" sz="1800" kern="1200" dirty="0"/>
        </a:p>
      </dsp:txBody>
      <dsp:txXfrm>
        <a:off x="2856330" y="1990569"/>
        <a:ext cx="2376585" cy="2778480"/>
      </dsp:txXfrm>
    </dsp:sp>
    <dsp:sp modelId="{066F60AD-B632-4B66-BE6A-75F65CA19F85}">
      <dsp:nvSpPr>
        <dsp:cNvPr id="0" name=""/>
        <dsp:cNvSpPr/>
      </dsp:nvSpPr>
      <dsp:spPr>
        <a:xfrm>
          <a:off x="5699654" y="1990569"/>
          <a:ext cx="2222562" cy="2778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ne-NP" sz="2800" b="1" kern="1200" dirty="0">
              <a:cs typeface="Kalimati" panose="00000400000000000000" pitchFamily="2"/>
            </a:rPr>
            <a:t>संयूक्त</a:t>
          </a:r>
          <a:r>
            <a:rPr lang="en-US" sz="2800" b="1" kern="1200" dirty="0">
              <a:cs typeface="Kalimati" panose="00000400000000000000" pitchFamily="2"/>
            </a:rPr>
            <a:t> </a:t>
          </a:r>
        </a:p>
        <a:p>
          <a:pPr lvl="0" algn="ctr" defTabSz="1244600">
            <a:lnSpc>
              <a:spcPct val="100000"/>
            </a:lnSpc>
            <a:spcBef>
              <a:spcPct val="0"/>
            </a:spcBef>
            <a:spcAft>
              <a:spcPts val="0"/>
            </a:spcAft>
          </a:pPr>
          <a:r>
            <a:rPr lang="ne-NP" sz="2300" kern="1200" dirty="0">
              <a:cs typeface="Kalimati" panose="00000400000000000000" pitchFamily="2"/>
            </a:rPr>
            <a:t>अस्थायी र स्थायी बालीहरु सँगसँगै एउटै जमिनमा लगाएको </a:t>
          </a:r>
          <a:endParaRPr lang="en-US" sz="2300" kern="1200" dirty="0">
            <a:cs typeface="Kalimati" panose="00000400000000000000" pitchFamily="2"/>
          </a:endParaRPr>
        </a:p>
        <a:p>
          <a:pPr lvl="0" algn="ctr" defTabSz="1244600">
            <a:lnSpc>
              <a:spcPct val="90000"/>
            </a:lnSpc>
            <a:spcBef>
              <a:spcPct val="0"/>
            </a:spcBef>
            <a:spcAft>
              <a:spcPct val="35000"/>
            </a:spcAft>
          </a:pPr>
          <a:endParaRPr lang="en-US" sz="1400" kern="1200" dirty="0">
            <a:cs typeface="Kalimati" panose="00000400000000000000" pitchFamily="2"/>
          </a:endParaRPr>
        </a:p>
      </dsp:txBody>
      <dsp:txXfrm>
        <a:off x="5699654" y="1990569"/>
        <a:ext cx="2222562" cy="27784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4/6/2022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extLst>
      <p:ext uri="{BB962C8B-B14F-4D97-AF65-F5344CB8AC3E}">
        <p14:creationId xmlns:p14="http://schemas.microsoft.com/office/powerpoint/2010/main" val="28844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15</a:t>
            </a:fld>
            <a:endParaRPr lang="en-US"/>
          </a:p>
        </p:txBody>
      </p:sp>
    </p:spTree>
    <p:extLst>
      <p:ext uri="{BB962C8B-B14F-4D97-AF65-F5344CB8AC3E}">
        <p14:creationId xmlns:p14="http://schemas.microsoft.com/office/powerpoint/2010/main" val="165761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21</a:t>
            </a:fld>
            <a:endParaRPr lang="en-US"/>
          </a:p>
        </p:txBody>
      </p:sp>
    </p:spTree>
    <p:extLst>
      <p:ext uri="{BB962C8B-B14F-4D97-AF65-F5344CB8AC3E}">
        <p14:creationId xmlns:p14="http://schemas.microsoft.com/office/powerpoint/2010/main" val="210808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25</a:t>
            </a:fld>
            <a:endParaRPr lang="en-US"/>
          </a:p>
        </p:txBody>
      </p:sp>
    </p:spTree>
    <p:extLst>
      <p:ext uri="{BB962C8B-B14F-4D97-AF65-F5344CB8AC3E}">
        <p14:creationId xmlns:p14="http://schemas.microsoft.com/office/powerpoint/2010/main" val="342493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30</a:t>
            </a:fld>
            <a:endParaRPr lang="en-US"/>
          </a:p>
        </p:txBody>
      </p:sp>
    </p:spTree>
    <p:extLst>
      <p:ext uri="{BB962C8B-B14F-4D97-AF65-F5344CB8AC3E}">
        <p14:creationId xmlns:p14="http://schemas.microsoft.com/office/powerpoint/2010/main" val="233669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5CBC63-C252-4DB9-908D-ED89E7D87F86}" type="datetime1">
              <a:rPr lang="en-US" smtClean="0"/>
              <a:pPr/>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24D911-308C-40EA-99FF-F2F15CFBF561}" type="datetime1">
              <a:rPr lang="en-US" smtClean="0"/>
              <a:pPr/>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34396A-9870-47FE-AAA6-D08B80D3DCA9}" type="datetime1">
              <a:rPr lang="en-US" smtClean="0"/>
              <a:pPr/>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461859" y="2533504"/>
            <a:ext cx="365402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5281613" y="2347916"/>
            <a:ext cx="2466975"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41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B8794-10E6-4242-95FB-A69C7D4BB66A}" type="datetime1">
              <a:rPr lang="en-US" smtClean="0"/>
              <a:pPr/>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F63D2-EB8E-4355-B2FF-DCF9C5B636BA}" type="datetime1">
              <a:rPr lang="en-US" smtClean="0"/>
              <a:pPr/>
              <a:t>4/6/2022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B69AAE-0E06-42BF-B987-F698B99E03B8}" type="datetime1">
              <a:rPr lang="en-US" smtClean="0"/>
              <a:pPr/>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394879-107C-465E-B888-D74244F72811}" type="datetime1">
              <a:rPr lang="en-US" smtClean="0"/>
              <a:pPr/>
              <a:t>4/6/2022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74"/>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68D94B7-5E5E-44F4-8F3A-FBAA49CFE408}" type="datetime1">
              <a:rPr lang="en-US" smtClean="0"/>
              <a:pPr/>
              <a:t>4/6/2022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2D24B-2BE7-4779-AEC5-05C91ACBB54C}" type="datetime1">
              <a:rPr lang="en-US" smtClean="0"/>
              <a:pPr/>
              <a:t>4/6/2022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A6E4C-1297-4D8D-8F8D-ED162ADCB506}" type="datetime1">
              <a:rPr lang="en-US" smtClean="0"/>
              <a:pPr/>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080B03-8FCE-49D0-9704-5AE48ED31F6E}" type="datetime1">
              <a:rPr lang="en-US" smtClean="0"/>
              <a:pPr/>
              <a:t>4/6/2022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633B1-48BD-46B7-B499-D7CD5A24EA6D}" type="datetime1">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xmlns="" id="{5DFAD4A7-2C5B-46E7-BCCC-26E4A78DEA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7501"/>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9B3ED02E-F1E7-49C1-9766-499C2103E787}"/>
              </a:ext>
            </a:extLst>
          </p:cNvPr>
          <p:cNvPicPr>
            <a:picLocks noChangeAspect="1"/>
          </p:cNvPicPr>
          <p:nvPr/>
        </p:nvPicPr>
        <p:blipFill>
          <a:blip r:embed="rId15"/>
          <a:stretch>
            <a:fillRect/>
          </a:stretch>
        </p:blipFill>
        <p:spPr>
          <a:xfrm>
            <a:off x="8504052" y="0"/>
            <a:ext cx="639948" cy="639830"/>
          </a:xfrm>
          <a:prstGeom prst="rect">
            <a:avLst/>
          </a:prstGeom>
        </p:spPr>
      </p:pic>
      <p:sp>
        <p:nvSpPr>
          <p:cNvPr id="9" name="TextBox 8">
            <a:extLst>
              <a:ext uri="{FF2B5EF4-FFF2-40B4-BE49-F238E27FC236}">
                <a16:creationId xmlns:a16="http://schemas.microsoft.com/office/drawing/2014/main" xmlns="" id="{94E1FEAC-677F-4176-90F2-5A0B6E0DD575}"/>
              </a:ext>
            </a:extLst>
          </p:cNvPr>
          <p:cNvSpPr txBox="1"/>
          <p:nvPr/>
        </p:nvSpPr>
        <p:spPr>
          <a:xfrm>
            <a:off x="639948" y="27166"/>
            <a:ext cx="7894452"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2" name="Straight Connector 11">
            <a:extLst>
              <a:ext uri="{FF2B5EF4-FFF2-40B4-BE49-F238E27FC236}">
                <a16:creationId xmlns:a16="http://schemas.microsoft.com/office/drawing/2014/main" xmlns="" id="{31F9138C-ECE7-46A4-8348-EA871888F02F}"/>
              </a:ext>
            </a:extLst>
          </p:cNvPr>
          <p:cNvCxnSpPr/>
          <p:nvPr/>
        </p:nvCxnSpPr>
        <p:spPr>
          <a:xfrm>
            <a:off x="801" y="609600"/>
            <a:ext cx="916003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066799"/>
            <a:ext cx="9067800" cy="2572181"/>
          </a:xfrm>
          <a:noFill/>
        </p:spPr>
        <p:txBody>
          <a:bodyPr wrap="square" numCol="1" anchorCtr="0" compatLnSpc="1">
            <a:prstTxWarp prst="textNoShape">
              <a:avLst/>
            </a:prstTxWarp>
            <a:noAutofit/>
          </a:bodyPr>
          <a:lstStyle/>
          <a:p>
            <a:pPr>
              <a:lnSpc>
                <a:spcPct val="150000"/>
              </a:lnSpc>
              <a:spcBef>
                <a:spcPts val="450"/>
              </a:spcBef>
              <a:spcAft>
                <a:spcPts val="450"/>
              </a:spcAft>
              <a:defRPr/>
            </a:pPr>
            <a:r>
              <a:rPr lang="ne-NP" sz="2800" dirty="0">
                <a:solidFill>
                  <a:srgbClr val="000099"/>
                </a:solidFill>
                <a:latin typeface="Preeti"/>
                <a:cs typeface="Kalimati" pitchFamily="2"/>
              </a:rPr>
              <a:t>राष्ट्रिय कृषिगणना २०७८</a:t>
            </a:r>
            <a:r>
              <a:rPr lang="ne-NP" sz="5400" b="0" dirty="0">
                <a:latin typeface="Preeti" pitchFamily="2" charset="0"/>
                <a:cs typeface="Arial" pitchFamily="34" charset="0"/>
              </a:rPr>
              <a:t/>
            </a:r>
            <a:br>
              <a:rPr lang="ne-NP" sz="5400" b="0" dirty="0">
                <a:latin typeface="Preeti" pitchFamily="2" charset="0"/>
                <a:cs typeface="Arial" pitchFamily="34" charset="0"/>
              </a:rPr>
            </a:br>
            <a:r>
              <a:rPr lang="ne-NP" sz="3600" dirty="0" smtClean="0">
                <a:solidFill>
                  <a:srgbClr val="4708C4"/>
                </a:solidFill>
                <a:latin typeface="Preeti"/>
                <a:cs typeface="Kalimati" pitchFamily="2"/>
              </a:rPr>
              <a:t>गणक तथा सुपरिवेक्षकको तालिम</a:t>
            </a:r>
            <a:r>
              <a:rPr lang="ne-NP" sz="2400" dirty="0">
                <a:solidFill>
                  <a:schemeClr val="tx2"/>
                </a:solidFill>
                <a:latin typeface="Preeti"/>
                <a:cs typeface="Kalimati" pitchFamily="2"/>
              </a:rPr>
              <a:t/>
            </a:r>
            <a:br>
              <a:rPr lang="ne-NP" sz="2400" dirty="0">
                <a:solidFill>
                  <a:schemeClr val="tx2"/>
                </a:solidFill>
                <a:latin typeface="Preeti"/>
                <a:cs typeface="Kalimati" pitchFamily="2"/>
              </a:rPr>
            </a:br>
            <a:r>
              <a:rPr lang="ne-NP" sz="2800" dirty="0">
                <a:solidFill>
                  <a:schemeClr val="tx2"/>
                </a:solidFill>
                <a:latin typeface="Preeti"/>
                <a:cs typeface="Kalimati" pitchFamily="2"/>
              </a:rPr>
              <a:t>मितिः चैत </a:t>
            </a:r>
            <a:r>
              <a:rPr lang="ne-NP" sz="2800" dirty="0" smtClean="0">
                <a:solidFill>
                  <a:schemeClr val="tx2"/>
                </a:solidFill>
                <a:latin typeface="Preeti"/>
                <a:cs typeface="Kalimati" pitchFamily="2"/>
              </a:rPr>
              <a:t>२८</a:t>
            </a:r>
            <a:r>
              <a:rPr lang="ne-NP" sz="2800" dirty="0" smtClean="0">
                <a:solidFill>
                  <a:schemeClr val="tx2"/>
                </a:solidFill>
                <a:latin typeface="Preeti"/>
                <a:cs typeface="Kalimati" pitchFamily="2"/>
              </a:rPr>
              <a:t>,</a:t>
            </a:r>
            <a:r>
              <a:rPr lang="en-US" sz="2800" dirty="0" smtClean="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400" dirty="0" smtClean="0">
                <a:solidFill>
                  <a:schemeClr val="tx2"/>
                </a:solidFill>
                <a:latin typeface="Preeti"/>
                <a:cs typeface="Kalimati" pitchFamily="2"/>
              </a:rPr>
              <a:t>जिल्ला</a:t>
            </a:r>
            <a:r>
              <a:rPr lang="en-US" sz="2700" dirty="0">
                <a:latin typeface="Preeti"/>
                <a:cs typeface="Kalimati" pitchFamily="2"/>
              </a:rPr>
              <a:t/>
            </a:r>
            <a:br>
              <a:rPr lang="en-US" sz="2700" dirty="0">
                <a:latin typeface="Preeti"/>
                <a:cs typeface="Kalimati" pitchFamily="2"/>
              </a:rPr>
            </a:br>
            <a:endParaRPr lang="en-US" sz="5400" dirty="0">
              <a:latin typeface="Preeti"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xmlns="" id="{B3BA6E71-2ED7-4E78-9BD9-383B3C7F7960}"/>
              </a:ext>
            </a:extLst>
          </p:cNvPr>
          <p:cNvSpPr txBox="1"/>
          <p:nvPr/>
        </p:nvSpPr>
        <p:spPr>
          <a:xfrm>
            <a:off x="333983" y="4343400"/>
            <a:ext cx="7772400" cy="2769989"/>
          </a:xfrm>
          <a:prstGeom prst="rect">
            <a:avLst/>
          </a:prstGeom>
          <a:noFill/>
        </p:spPr>
        <p:txBody>
          <a:bodyPr wrap="square">
            <a:spAutoFit/>
          </a:bodyPr>
          <a:lstStyle/>
          <a:p>
            <a:pPr algn="ctr">
              <a:lnSpc>
                <a:spcPct val="150000"/>
              </a:lnSpc>
            </a:pPr>
            <a:r>
              <a:rPr lang="ne-NP" sz="2400" b="1" dirty="0">
                <a:solidFill>
                  <a:srgbClr val="002060"/>
                </a:solidFill>
                <a:cs typeface="Kalimati" panose="00000400000000000000" pitchFamily="2"/>
              </a:rPr>
              <a:t>लगत </a:t>
            </a:r>
            <a:r>
              <a:rPr lang="ne-NP" sz="2400" b="1" dirty="0" smtClean="0">
                <a:solidFill>
                  <a:srgbClr val="002060"/>
                </a:solidFill>
                <a:cs typeface="Kalimati" panose="00000400000000000000" pitchFamily="2"/>
              </a:rPr>
              <a:t>२</a:t>
            </a:r>
            <a:r>
              <a:rPr lang="en-US" sz="2400" b="1" dirty="0" smtClean="0">
                <a:solidFill>
                  <a:srgbClr val="002060"/>
                </a:solidFill>
                <a:cs typeface="Kalimati" panose="00000400000000000000" pitchFamily="2"/>
              </a:rPr>
              <a:t>: </a:t>
            </a:r>
            <a:r>
              <a:rPr lang="ne-NP" sz="2400" b="1" dirty="0" smtClean="0">
                <a:solidFill>
                  <a:srgbClr val="002060"/>
                </a:solidFill>
                <a:cs typeface="Kalimati" panose="00000400000000000000" pitchFamily="2"/>
              </a:rPr>
              <a:t>भाग </a:t>
            </a:r>
            <a:r>
              <a:rPr lang="ne-NP" sz="2400" b="1" dirty="0">
                <a:solidFill>
                  <a:srgbClr val="002060"/>
                </a:solidFill>
                <a:cs typeface="Kalimati" panose="00000400000000000000" pitchFamily="2"/>
              </a:rPr>
              <a:t>४ </a:t>
            </a:r>
            <a:endParaRPr lang="ne-NP" sz="2400" b="1" dirty="0" smtClean="0">
              <a:solidFill>
                <a:srgbClr val="002060"/>
              </a:solidFill>
              <a:cs typeface="Kalimati" panose="00000400000000000000" pitchFamily="2"/>
            </a:endParaRPr>
          </a:p>
          <a:p>
            <a:pPr algn="ctr">
              <a:lnSpc>
                <a:spcPct val="150000"/>
              </a:lnSpc>
            </a:pPr>
            <a:r>
              <a:rPr lang="ne-NP" sz="2400" dirty="0" smtClean="0">
                <a:solidFill>
                  <a:srgbClr val="002060"/>
                </a:solidFill>
                <a:cs typeface="Kalimati" panose="00000400000000000000" pitchFamily="2"/>
              </a:rPr>
              <a:t>खण्ड ४.३ कित्ताअनुसार </a:t>
            </a:r>
            <a:r>
              <a:rPr lang="ne-NP" sz="2400" dirty="0">
                <a:solidFill>
                  <a:srgbClr val="002060"/>
                </a:solidFill>
                <a:cs typeface="Kalimati" panose="00000400000000000000" pitchFamily="2"/>
              </a:rPr>
              <a:t>विभिन्न किसिमका बाली लगाएको जग्गाको विवरण </a:t>
            </a:r>
            <a:endParaRPr lang="ne-NP" sz="2400" dirty="0" smtClean="0">
              <a:solidFill>
                <a:srgbClr val="002060"/>
              </a:solidFill>
              <a:cs typeface="Kalimati" panose="00000400000000000000" pitchFamily="2"/>
            </a:endParaRPr>
          </a:p>
          <a:p>
            <a:pPr algn="ctr">
              <a:lnSpc>
                <a:spcPct val="150000"/>
              </a:lnSpc>
            </a:pPr>
            <a:r>
              <a:rPr lang="ne-NP" sz="2400" dirty="0">
                <a:solidFill>
                  <a:srgbClr val="002060"/>
                </a:solidFill>
                <a:cs typeface="Kalimati" panose="00000400000000000000" pitchFamily="2"/>
              </a:rPr>
              <a:t>खण्ड ४.४ प्रमुख बालीअनुसार कृषि सामग्रीको प्रयोग</a:t>
            </a:r>
          </a:p>
          <a:p>
            <a:pPr algn="ctr">
              <a:lnSpc>
                <a:spcPct val="150000"/>
              </a:lnSpc>
            </a:pPr>
            <a:endParaRPr lang="ne-NP" sz="2000" b="1" dirty="0" smtClean="0">
              <a:solidFill>
                <a:srgbClr val="002060"/>
              </a:solidFill>
              <a:cs typeface="Kalimati" panose="00000400000000000000" pitchFamily="2"/>
            </a:endParaRPr>
          </a:p>
        </p:txBody>
      </p:sp>
      <p:sp>
        <p:nvSpPr>
          <p:cNvPr id="4" name="Slide Number Placeholder 3">
            <a:extLst>
              <a:ext uri="{FF2B5EF4-FFF2-40B4-BE49-F238E27FC236}">
                <a16:creationId xmlns:a16="http://schemas.microsoft.com/office/drawing/2014/main" xmlns="" id="{CE1F62E6-14E3-49F6-AA95-4AFBC68681EE}"/>
              </a:ext>
            </a:extLst>
          </p:cNvPr>
          <p:cNvSpPr>
            <a:spLocks noGrp="1"/>
          </p:cNvSpPr>
          <p:nvPr>
            <p:ph type="sldNum" sz="quarter" idx="12"/>
          </p:nvPr>
        </p:nvSpPr>
        <p:spPr>
          <a:xfrm>
            <a:off x="7010400" y="5657851"/>
            <a:ext cx="2133600" cy="342900"/>
          </a:xfrm>
        </p:spPr>
        <p:txBody>
          <a:bodyPr/>
          <a:lstStyle/>
          <a:p>
            <a:fld id="{B6F15528-21DE-4FAA-801E-634DDDAF4B2B}" type="slidenum">
              <a:rPr lang="en-US" sz="1350">
                <a:latin typeface="Fontasy Himali" panose="04020500000000000000" pitchFamily="82" charset="0"/>
              </a:rPr>
              <a:pPr/>
              <a:t>1</a:t>
            </a:fld>
            <a:endParaRPr lang="en-US" sz="1350" dirty="0">
              <a:latin typeface="Fontasy Himali" panose="04020500000000000000" pitchFamily="82" charset="0"/>
            </a:endParaRPr>
          </a:p>
        </p:txBody>
      </p:sp>
      <p:sp>
        <p:nvSpPr>
          <p:cNvPr id="7" name="TextBox 6">
            <a:extLst>
              <a:ext uri="{FF2B5EF4-FFF2-40B4-BE49-F238E27FC236}">
                <a16:creationId xmlns:a16="http://schemas.microsoft.com/office/drawing/2014/main" xmlns="" id="{601A41DD-702D-4F97-A023-C767D3F565F0}"/>
              </a:ext>
            </a:extLst>
          </p:cNvPr>
          <p:cNvSpPr txBox="1"/>
          <p:nvPr/>
        </p:nvSpPr>
        <p:spPr>
          <a:xfrm>
            <a:off x="5723512" y="3787786"/>
            <a:ext cx="3371850" cy="461665"/>
          </a:xfrm>
          <a:prstGeom prst="rect">
            <a:avLst/>
          </a:prstGeom>
          <a:noFill/>
        </p:spPr>
        <p:txBody>
          <a:bodyPr wrap="square" rtlCol="0">
            <a:spAutoFit/>
          </a:bodyPr>
          <a:lstStyle/>
          <a:p>
            <a:pPr algn="ctr"/>
            <a:r>
              <a:rPr lang="ne-NP" sz="2400" b="1" dirty="0" smtClean="0">
                <a:solidFill>
                  <a:srgbClr val="0070C0"/>
                </a:solidFill>
                <a:cs typeface="Kalimati" panose="00000400000000000000" pitchFamily="2"/>
              </a:rPr>
              <a:t>चौथो </a:t>
            </a:r>
            <a:r>
              <a:rPr lang="ne-NP" sz="2400" b="1" dirty="0">
                <a:solidFill>
                  <a:srgbClr val="0070C0"/>
                </a:solidFill>
                <a:cs typeface="Kalimati" panose="00000400000000000000" pitchFamily="2"/>
              </a:rPr>
              <a:t>दिनको </a:t>
            </a:r>
            <a:r>
              <a:rPr lang="ne-NP" sz="2400" b="1" dirty="0" smtClean="0">
                <a:solidFill>
                  <a:srgbClr val="0070C0"/>
                </a:solidFill>
                <a:cs typeface="Kalimati" panose="00000400000000000000" pitchFamily="2"/>
              </a:rPr>
              <a:t>पहिलो</a:t>
            </a:r>
            <a:r>
              <a:rPr lang="ne-NP" sz="2400" b="1" dirty="0" smtClean="0">
                <a:solidFill>
                  <a:srgbClr val="0070C0"/>
                </a:solidFill>
                <a:cs typeface="Kalimati" panose="00000400000000000000" pitchFamily="2"/>
              </a:rPr>
              <a:t> </a:t>
            </a:r>
            <a:r>
              <a:rPr lang="ne-NP" sz="2400" b="1" dirty="0" smtClean="0">
                <a:solidFill>
                  <a:srgbClr val="0070C0"/>
                </a:solidFill>
                <a:cs typeface="Kalimati" panose="00000400000000000000" pitchFamily="2"/>
              </a:rPr>
              <a:t>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669889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1447800"/>
            <a:ext cx="8153400" cy="512210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एकपटक लगाएर पटकपटक उब्जा लिने बाली लागेको क्षेत्रफल र एउटा बाली भित्र्याएपछि अर्को बाली लगाई उब्जा लिने बाली लागेको क्षेत्रफल फरक–फरक कुरा हुन्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एकपटक लगाएर पटक–पटक उब्जा लिने बाली लागेको क्षेत्रफलको गणना एकपटक मात्र गर्नुपर्छ । </a:t>
            </a:r>
          </a:p>
          <a:p>
            <a:pPr marL="342900" indent="-342900" algn="just">
              <a:lnSpc>
                <a:spcPct val="150000"/>
              </a:lnSpc>
              <a:buFont typeface="Arial" panose="020B0604020202020204" pitchFamily="34" charset="0"/>
              <a:buChar char="•"/>
            </a:pPr>
            <a:r>
              <a:rPr lang="ne-NP" sz="2400" b="1" dirty="0">
                <a:solidFill>
                  <a:srgbClr val="7030A0"/>
                </a:solidFill>
                <a:latin typeface="Preeti" pitchFamily="2" charset="0"/>
                <a:cs typeface="Kalimati" panose="00000400000000000000" pitchFamily="2"/>
              </a:rPr>
              <a:t>तर एकपछि अर्को लगाएर उब्जा लिने बाली लागेको क्षेत्रफलको गणना गर्दा जति पटक बाली लगाइन्छ, त्यति नै पटक क्षेत्रफलको गणना गर्नुपर्छ ।</a:t>
            </a:r>
            <a:endParaRPr lang="en-US" sz="2400" b="1" dirty="0">
              <a:solidFill>
                <a:srgbClr val="7030A0"/>
              </a:solidFill>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7F3DF8EB-8772-44F3-808A-BE7FAE2C183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Tree>
    <p:extLst>
      <p:ext uri="{BB962C8B-B14F-4D97-AF65-F5344CB8AC3E}">
        <p14:creationId xmlns:p14="http://schemas.microsoft.com/office/powerpoint/2010/main" val="3822486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098" y="2514600"/>
            <a:ext cx="8382000" cy="2954655"/>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एक प्रकारको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बाली नमिसाई एउटै बाली मात्र लगाएको जग्गाको क्षेत्रफल यसमा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यसरी एक प्रकारको बाली लागेको जग्गामा स्थायी वा अस्थायी कुनै एक प्रकारको बाली मात्र लगाइएको हुन सक्दछ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EF109E5D-08D9-4092-9B26-9A31FA01832D}"/>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pic>
        <p:nvPicPr>
          <p:cNvPr id="1030" name="Picture 6" descr="rice field - Reverie Si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55" y="716696"/>
            <a:ext cx="2329830" cy="15927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ango Farming, Cultivation (Aam) Guide for Beginners | Agri F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810" y="720090"/>
            <a:ext cx="20828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Rows of Apple Trees Growing on Organic Apple Farm Stock Image - Image of  leaves, industry: 189640825"/>
          <p:cNvPicPr/>
          <p:nvPr/>
        </p:nvPicPr>
        <p:blipFill rotWithShape="1">
          <a:blip r:embed="rId4" cstate="print">
            <a:extLst>
              <a:ext uri="{28A0092B-C50C-407E-A947-70E740481C1C}">
                <a14:useLocalDpi xmlns:a14="http://schemas.microsoft.com/office/drawing/2010/main" val="0"/>
              </a:ext>
            </a:extLst>
          </a:blip>
          <a:srcRect b="7811"/>
          <a:stretch/>
        </p:blipFill>
        <p:spPr bwMode="auto">
          <a:xfrm>
            <a:off x="7120890" y="810141"/>
            <a:ext cx="1876901" cy="1499256"/>
          </a:xfrm>
          <a:prstGeom prst="rect">
            <a:avLst/>
          </a:prstGeom>
          <a:noFill/>
          <a:ln>
            <a:noFill/>
          </a:ln>
          <a:extLst>
            <a:ext uri="{53640926-AAD7-44D8-BBD7-CCE9431645EC}">
              <a14:shadowObscured xmlns:a14="http://schemas.microsoft.com/office/drawing/2010/main"/>
            </a:ext>
          </a:extLst>
        </p:spPr>
      </p:pic>
      <p:sp>
        <p:nvSpPr>
          <p:cNvPr id="2" name="AutoShape 16" descr="Farmers expect satisfactory mustard-seed outp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8" descr="Farmers expect satisfactory mustard-seed outpu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Farmers expect satisfactory mustard-seed outp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590" y="779467"/>
            <a:ext cx="2294894" cy="152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1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2743200"/>
            <a:ext cx="8001000" cy="3508653"/>
          </a:xfrm>
          <a:prstGeom prst="rect">
            <a:avLst/>
          </a:prstGeom>
          <a:noFill/>
          <a:ln w="38100">
            <a:solidFill>
              <a:schemeClr val="tx1">
                <a:lumMod val="50000"/>
                <a:lumOff val="50000"/>
              </a:schemeClr>
            </a:solidFill>
          </a:ln>
        </p:spPr>
        <p:txBody>
          <a:bodyPr wrap="square" rtlCol="0">
            <a:spAutoFit/>
          </a:bodyPr>
          <a:lstStyle/>
          <a:p>
            <a:pPr>
              <a:lnSpc>
                <a:spcPct val="150000"/>
              </a:lnSpc>
            </a:pPr>
            <a:r>
              <a:rPr lang="ne-NP" sz="2800" b="1" dirty="0">
                <a:solidFill>
                  <a:srgbClr val="002060"/>
                </a:solidFill>
                <a:latin typeface="Preeti" pitchFamily="2" charset="0"/>
                <a:cs typeface="Kalimati" panose="00000400000000000000" pitchFamily="2"/>
              </a:rPr>
              <a:t>मिश्रित बाली</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मिश्रित बाली भन्नाले अस्थायीसँग अस्थायी वा स्थायीसँग स्थायी बाली मिसाएर लगाएको भन्ने बुझिन्छ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विभिन्न किसिमका बालीहरू एउटै जमिनमा साथै मिसाएर लगाइएको छ भने कुन बालीले कति क्षेत्रफल ढाकेको छ भन्ने छुट्ट्याउनुपर्ने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166BD8D9-6DD5-4641-9A6E-4BB7F3D90E0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
        <p:nvSpPr>
          <p:cNvPr id="2" name="AutoShape 2" descr="mixed farming - Entomology To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mixed farming - Entomology To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mixed farming - Entomology Toda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05" y="794306"/>
            <a:ext cx="2541905" cy="1739978"/>
          </a:xfrm>
          <a:prstGeom prst="rect">
            <a:avLst/>
          </a:prstGeom>
          <a:noFill/>
          <a:ln>
            <a:noFill/>
          </a:ln>
        </p:spPr>
      </p:pic>
      <p:pic>
        <p:nvPicPr>
          <p:cNvPr id="3078" name="Picture 6" descr="Farming of ginger and cabbage flower field crop rows plots. stripes pattern with green shad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959" y="609600"/>
            <a:ext cx="2471633" cy="19361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reating a legacy through a dragon fruit association – Agriculture Monthl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240" y="647700"/>
            <a:ext cx="3006090" cy="1886584"/>
          </a:xfrm>
          <a:prstGeom prst="rect">
            <a:avLst/>
          </a:prstGeom>
          <a:noFill/>
          <a:ln>
            <a:noFill/>
          </a:ln>
        </p:spPr>
      </p:pic>
    </p:spTree>
    <p:extLst>
      <p:ext uri="{BB962C8B-B14F-4D97-AF65-F5344CB8AC3E}">
        <p14:creationId xmlns:p14="http://schemas.microsoft.com/office/powerpoint/2010/main" val="343042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6"/>
          <p:cNvSpPr/>
          <p:nvPr/>
        </p:nvSpPr>
        <p:spPr>
          <a:xfrm>
            <a:off x="76200" y="609600"/>
            <a:ext cx="8991600" cy="6172200"/>
          </a:xfrm>
          <a:prstGeom prst="horizontalScroll">
            <a:avLst>
              <a:gd name="adj" fmla="val 5027"/>
            </a:avLst>
          </a:prstGeom>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मिश्रित बालीहरू लगाएको जग्गामा एउटा बालीको लहरको बीचमा अर्को बालीको लहर रोपिएको पनि पाइन्छ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यसको उदाहरणमा, भण्टा खेतीको बीच लहरमा सलगम, वा मकैको बीचमा भटमास र बोडीको लहरलाई लिन सकिन्छ । </a:t>
            </a:r>
          </a:p>
          <a:p>
            <a:pPr marL="342900" indent="-342900" algn="just">
              <a:lnSpc>
                <a:spcPct val="150000"/>
              </a:lnSpc>
              <a:buFont typeface="Arial" panose="020B0604020202020204" pitchFamily="34" charset="0"/>
              <a:buChar char="•"/>
            </a:pPr>
            <a:r>
              <a:rPr lang="ne-NP" sz="2200" b="1" dirty="0">
                <a:solidFill>
                  <a:srgbClr val="0070C0"/>
                </a:solidFill>
                <a:latin typeface="Preeti" pitchFamily="2" charset="0"/>
                <a:cs typeface="Kalimati" panose="00000400000000000000" pitchFamily="2"/>
              </a:rPr>
              <a:t>यसरी मिसाएर लगाइएको बालीको क्षेत्रफल गणना गर्दा हरेक बालीले ओगटेको जग्गाको क्षेत्रफलको अनुपात वा हरेक बालीलाई बेग्लाबेग्लै लगाएको खण्डमा त्यति विजनले जति क्षेत्रफल ओगट्छ सोको अनुमान गरी बेग्लाबेग्लै क्षेत्रफल निर्धारण गर्नुपर्छ । </a:t>
            </a:r>
          </a:p>
          <a:p>
            <a:pPr marL="342900" indent="-342900" algn="just">
              <a:lnSpc>
                <a:spcPct val="150000"/>
              </a:lnSpc>
              <a:buFont typeface="Arial" panose="020B0604020202020204" pitchFamily="34" charset="0"/>
              <a:buChar char="•"/>
            </a:pPr>
            <a:r>
              <a:rPr lang="ne-NP" sz="2200" dirty="0">
                <a:latin typeface="Preeti" pitchFamily="2" charset="0"/>
                <a:cs typeface="Kalimati" panose="00000400000000000000" pitchFamily="2"/>
              </a:rPr>
              <a:t>यसरी</a:t>
            </a:r>
            <a:r>
              <a:rPr lang="en-US" sz="2200" dirty="0">
                <a:latin typeface="Preeti" pitchFamily="2" charset="0"/>
                <a:cs typeface="Kalimati" panose="00000400000000000000" pitchFamily="2"/>
              </a:rPr>
              <a:t> </a:t>
            </a:r>
            <a:r>
              <a:rPr lang="ne-NP" sz="2200" dirty="0">
                <a:latin typeface="Preeti" pitchFamily="2" charset="0"/>
                <a:cs typeface="Kalimati" panose="00000400000000000000" pitchFamily="2"/>
              </a:rPr>
              <a:t>विजनको आधारमा निकालिएको छुट्टाछुट्टै बाली अनुसारको क्षेत्रफलको जोड मिसाएर लगाएको बालीको जम्मा क्षेत्रफलसँग बराबर हुनुपर्छ ।</a:t>
            </a:r>
            <a:endParaRPr lang="en-US" sz="22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EDC43EAC-26BA-4898-82DE-947357DDEBB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Tree>
    <p:extLst>
      <p:ext uri="{BB962C8B-B14F-4D97-AF65-F5344CB8AC3E}">
        <p14:creationId xmlns:p14="http://schemas.microsoft.com/office/powerpoint/2010/main" val="183839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3370" y="2133600"/>
            <a:ext cx="8545830" cy="4616648"/>
          </a:xfrm>
          <a:prstGeom prst="rect">
            <a:avLst/>
          </a:prstGeom>
          <a:ln w="38100">
            <a:solidFill>
              <a:schemeClr val="tx1">
                <a:lumMod val="50000"/>
                <a:lumOff val="50000"/>
              </a:schemeClr>
            </a:solidFill>
          </a:ln>
        </p:spPr>
        <p:txBody>
          <a:bodyPr wrap="square">
            <a:spAutoFit/>
          </a:bodyPr>
          <a:lstStyle/>
          <a:p>
            <a:pPr>
              <a:lnSpc>
                <a:spcPct val="150000"/>
              </a:lnSpc>
            </a:pPr>
            <a:r>
              <a:rPr lang="ne-NP" sz="2800" b="1" dirty="0">
                <a:solidFill>
                  <a:srgbClr val="002060"/>
                </a:solidFill>
                <a:latin typeface="Preeti" pitchFamily="2" charset="0"/>
                <a:cs typeface="Kalimati" panose="00000400000000000000" pitchFamily="2"/>
              </a:rPr>
              <a:t>संयुक्त बाली</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अस्थायी र स्थायी बाली सँगसँगै एउटै जमिनमा लगाइएको छ भने त्यस्तो बालीलाई संयुक्त बाली भनिन्छ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संयुक्त बाली लगाइएको जग्गामा अस्थायी बालीले ओगटेको क्षेत्रफल निकाल्दा </a:t>
            </a:r>
            <a:r>
              <a:rPr lang="ne-NP" sz="2400" dirty="0" smtClean="0">
                <a:latin typeface="Preeti" pitchFamily="2" charset="0"/>
                <a:cs typeface="Kalimati" panose="00000400000000000000" pitchFamily="2"/>
              </a:rPr>
              <a:t>(खण्ड ४.१ को सन्दर्भमा) स्थायी </a:t>
            </a:r>
            <a:r>
              <a:rPr lang="ne-NP" sz="2400" dirty="0">
                <a:latin typeface="Preeti" pitchFamily="2" charset="0"/>
                <a:cs typeface="Kalimati" panose="00000400000000000000" pitchFamily="2"/>
              </a:rPr>
              <a:t>बालीले ओगटेको क्षेत्रफल घटाएर लिइन्छ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त्यसैगरि  स्थायी बालीले ओगटेको क्षेत्रफल </a:t>
            </a:r>
            <a:r>
              <a:rPr lang="ne-NP" sz="2400" dirty="0" smtClean="0">
                <a:latin typeface="Preeti" pitchFamily="2" charset="0"/>
                <a:cs typeface="Kalimati" panose="00000400000000000000" pitchFamily="2"/>
              </a:rPr>
              <a:t>निकाल्दा (</a:t>
            </a:r>
            <a:r>
              <a:rPr lang="ne-NP" sz="2400" dirty="0">
                <a:latin typeface="Preeti" pitchFamily="2" charset="0"/>
                <a:cs typeface="Kalimati" panose="00000400000000000000" pitchFamily="2"/>
              </a:rPr>
              <a:t>खण्ड </a:t>
            </a:r>
            <a:r>
              <a:rPr lang="ne-NP" sz="2400" dirty="0" smtClean="0">
                <a:latin typeface="Preeti" pitchFamily="2" charset="0"/>
                <a:cs typeface="Kalimati" panose="00000400000000000000" pitchFamily="2"/>
              </a:rPr>
              <a:t>४.२ </a:t>
            </a:r>
            <a:r>
              <a:rPr lang="ne-NP" sz="2400" dirty="0">
                <a:latin typeface="Preeti" pitchFamily="2" charset="0"/>
                <a:cs typeface="Kalimati" panose="00000400000000000000" pitchFamily="2"/>
              </a:rPr>
              <a:t>को सन्दर्भमा)  अस्थायी बालीले ओगटेको क्षेत्रफल घटाएर लिइन्छ</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4102DF16-61C0-4A1C-B476-D705E969ABE3}"/>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pic>
        <p:nvPicPr>
          <p:cNvPr id="2052" name="Picture 4" descr="26 Intercrop Stock Photos, Pictures &amp; Royalty-Free Images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640933"/>
            <a:ext cx="2567441" cy="1443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ercial Mango Farming Guide For Beginners – agrimate.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79119"/>
            <a:ext cx="28575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6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48" y="774505"/>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p:cNvSpPr/>
          <p:nvPr/>
        </p:nvSpPr>
        <p:spPr>
          <a:xfrm>
            <a:off x="457200" y="1262185"/>
            <a:ext cx="5334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ular Callout 14"/>
          <p:cNvSpPr/>
          <p:nvPr/>
        </p:nvSpPr>
        <p:spPr>
          <a:xfrm>
            <a:off x="457200" y="3390900"/>
            <a:ext cx="8534400" cy="3200400"/>
          </a:xfrm>
          <a:prstGeom prst="wedgeRectCallout">
            <a:avLst>
              <a:gd name="adj1" fmla="val -46842"/>
              <a:gd name="adj2" fmla="val -93674"/>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छापिएको कित्ताको कोड र प्रश्न नं. ३.५ को महल–२ मा छापिएको कित्ताको कोड एउटै हो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यसकारण यहाँ कित्ताअनुसारको विवरण लेख्दा प्रश्न ३.५ मा कित्ताहरु जुन क्रममा लेखिएका छन् सोही क्रममा लेख्दै जानु पर्दछ ।</a:t>
            </a:r>
            <a:endParaRPr lang="en-US" sz="24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343170E4-0BE3-4D33-954F-1E1FB53832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
        <p:nvSpPr>
          <p:cNvPr id="2" name="Oval 1"/>
          <p:cNvSpPr/>
          <p:nvPr/>
        </p:nvSpPr>
        <p:spPr>
          <a:xfrm>
            <a:off x="457200" y="1262185"/>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70560"/>
            <a:ext cx="8534400" cy="2286000"/>
          </a:xfrm>
          <a:prstGeom prst="rect">
            <a:avLst/>
          </a:prstGeom>
          <a:noFill/>
          <a:ln w="9525">
            <a:solidFill>
              <a:schemeClr val="tx1"/>
            </a:solidFill>
            <a:miter lim="800000"/>
            <a:headEnd/>
            <a:tailEnd/>
          </a:ln>
          <a:effectLst/>
          <a:extLst/>
        </p:spPr>
      </p:pic>
      <p:sp>
        <p:nvSpPr>
          <p:cNvPr id="12" name="Oval 11"/>
          <p:cNvSpPr/>
          <p:nvPr/>
        </p:nvSpPr>
        <p:spPr>
          <a:xfrm>
            <a:off x="990600" y="1143000"/>
            <a:ext cx="1524000" cy="762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247650" y="3204210"/>
            <a:ext cx="8648700" cy="3577590"/>
          </a:xfrm>
          <a:prstGeom prst="wedgeRectCallout">
            <a:avLst>
              <a:gd name="adj1" fmla="val -32312"/>
              <a:gd name="adj2" fmla="val -72550"/>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यो महलमा सन्दर्भ वर्षभित्र कित्ताअनुसार एक प्रकारको अस्थायी वा मौसमी बाली जति पटक जति क्षेत्रफलमा लगाइएको छ सबै क्षेत्रफल जोडेर उल्लेख गर्नुपर्छ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जस्तैः कुनै कृषकको १–०–० रोपनीको कित्तामा सन्दर्भ वर्षभित्र पूरै क्षेत्रफलमा एक सिजनमा गहुँ र अर्को सिजनमा धान लगाइएको रहेछ भने यस महलमा एक प्रकारको अस्थायी बाली अन्तर्गतको क्षेत्रफल २–०–० रोपनी हुन्छ ।</a:t>
            </a:r>
            <a:endParaRPr lang="en-US" sz="2300"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EAE625C8-AEB4-41B8-83DC-C77134976B1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
        <p:nvSpPr>
          <p:cNvPr id="2" name="Oval 1"/>
          <p:cNvSpPr/>
          <p:nvPr/>
        </p:nvSpPr>
        <p:spPr>
          <a:xfrm>
            <a:off x="990600" y="1143000"/>
            <a:ext cx="1524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58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 y="762000"/>
            <a:ext cx="8686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2590800" y="1066800"/>
            <a:ext cx="12954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2971800" y="3048000"/>
            <a:ext cx="5830728" cy="3048000"/>
          </a:xfrm>
          <a:prstGeom prst="wedgeRectCallout">
            <a:avLst>
              <a:gd name="adj1" fmla="val -41510"/>
              <a:gd name="adj2" fmla="val -85058"/>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एक प्रकारको स्थायी बालीको क्षेत्रफल लेख्नुपर्छ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स्थायी बाली एक वर्षमा दुई पटक नहुने हुँदा क्षेत्रफल दोहोरिँदैन ।</a:t>
            </a:r>
            <a:endParaRPr lang="en-US" sz="2400" b="1" dirty="0">
              <a:solidFill>
                <a:srgbClr val="0070C0"/>
              </a:solidFill>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33F9ACED-1A90-40DD-AC6F-C8C9A79E223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pic>
        <p:nvPicPr>
          <p:cNvPr id="2" name="Picture 1"/>
          <p:cNvPicPr>
            <a:picLocks noChangeAspect="1"/>
          </p:cNvPicPr>
          <p:nvPr/>
        </p:nvPicPr>
        <p:blipFill>
          <a:blip r:embed="rId3"/>
          <a:stretch>
            <a:fillRect/>
          </a:stretch>
        </p:blipFill>
        <p:spPr>
          <a:xfrm>
            <a:off x="108108" y="3036570"/>
            <a:ext cx="2738651" cy="1828800"/>
          </a:xfrm>
          <a:prstGeom prst="rect">
            <a:avLst/>
          </a:prstGeom>
        </p:spPr>
      </p:pic>
    </p:spTree>
    <p:extLst>
      <p:ext uri="{BB962C8B-B14F-4D97-AF65-F5344CB8AC3E}">
        <p14:creationId xmlns:p14="http://schemas.microsoft.com/office/powerpoint/2010/main" val="341911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81990"/>
            <a:ext cx="891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4343400" y="1066800"/>
            <a:ext cx="15240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0" y="2895600"/>
            <a:ext cx="9144000" cy="3886200"/>
          </a:xfrm>
          <a:prstGeom prst="wedgeRectCallout">
            <a:avLst>
              <a:gd name="adj1" fmla="val 7776"/>
              <a:gd name="adj2" fmla="val -71975"/>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अस्थायी बालीहरू मिलाएर लगाइएको जग्गाको जम्मा क्षेत्रफल 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कित्तामा दुई वा तीन बाली मिश्रित हुन सक्छन् वा एकपटक एक प्रकारको अस्थायी बाली लगाइएको र पछि त्यही कित्तामा मिश्रित अस्थायी बाली लगाएको रहेछ भने एक प्रकारको अस्थायी बाली लागेको क्षेत्रफल महल–२ मा र मिश्रितरूपमा लगाइएको अस्थायी बालीको क्षेत्रफल महल–४ मा लेख्नुपर्ने हुन्छ ।</a:t>
            </a:r>
            <a:endParaRPr lang="en-US" sz="2400" b="1" dirty="0">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E3FDA066-A4C8-4A1D-A40B-D65A7B252F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Tree>
    <p:extLst>
      <p:ext uri="{BB962C8B-B14F-4D97-AF65-F5344CB8AC3E}">
        <p14:creationId xmlns:p14="http://schemas.microsoft.com/office/powerpoint/2010/main" val="4270885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97" y="762000"/>
            <a:ext cx="883200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ular Callout 12"/>
          <p:cNvSpPr/>
          <p:nvPr/>
        </p:nvSpPr>
        <p:spPr>
          <a:xfrm>
            <a:off x="244898" y="3219450"/>
            <a:ext cx="8534400" cy="3200400"/>
          </a:xfrm>
          <a:prstGeom prst="wedgeRectCallout">
            <a:avLst>
              <a:gd name="adj1" fmla="val 13840"/>
              <a:gd name="adj2" fmla="val -49582"/>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b="1" dirty="0">
                <a:solidFill>
                  <a:schemeClr val="tx1"/>
                </a:solidFill>
                <a:latin typeface="Preeti" pitchFamily="2" charset="0"/>
                <a:cs typeface="Kalimati" panose="00000400000000000000" pitchFamily="2"/>
              </a:rPr>
              <a:t>उदाहरण </a:t>
            </a:r>
            <a:endParaRPr lang="ne-NP" sz="2400" b="1" dirty="0" smtClean="0">
              <a:solidFill>
                <a:schemeClr val="tx1"/>
              </a:solidFill>
              <a:latin typeface="Preeti" pitchFamily="2" charset="0"/>
              <a:cs typeface="Kalimati" panose="00000400000000000000" pitchFamily="2"/>
            </a:endParaRPr>
          </a:p>
          <a:p>
            <a:pPr algn="just">
              <a:lnSpc>
                <a:spcPct val="150000"/>
              </a:lnSpc>
            </a:pPr>
            <a:r>
              <a:rPr lang="ne-NP" sz="2400" dirty="0" smtClean="0">
                <a:solidFill>
                  <a:schemeClr val="tx1"/>
                </a:solidFill>
                <a:latin typeface="Preeti" pitchFamily="2" charset="0"/>
                <a:cs typeface="Kalimati" panose="00000400000000000000" pitchFamily="2"/>
              </a:rPr>
              <a:t>कुनै कित्तामा सन्दर्भ वर्षभित्र एउटा सिजनमा मुसुरो र तोरी मिलाएर लगाइएको रहेछ र सो बाली कटानी गरी अर्को सिजनमा धान रोपेको रहेछ भने मुसुरो र तोरी लगाइएको क्षेत्रफल महल–४ मा र धान लगाइएको क्षेत्रफल महल–२ मा उल्लेख गर्नुपर्छ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89B543E5-2AF8-478C-A993-F45820B8067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Tree>
    <p:extLst>
      <p:ext uri="{BB962C8B-B14F-4D97-AF65-F5344CB8AC3E}">
        <p14:creationId xmlns:p14="http://schemas.microsoft.com/office/powerpoint/2010/main" val="210591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1"/>
            <a:ext cx="9144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223736" y="3012585"/>
            <a:ext cx="5829300" cy="3200876"/>
          </a:xfrm>
          <a:prstGeom prst="rect">
            <a:avLst/>
          </a:prstGeom>
          <a:noFill/>
        </p:spPr>
        <p:txBody>
          <a:bodyPr wrap="square" rtlCol="0">
            <a:spAutoFit/>
          </a:bodyPr>
          <a:lstStyle/>
          <a:p>
            <a:pPr>
              <a:lnSpc>
                <a:spcPct val="150000"/>
              </a:lnSpc>
              <a:spcAft>
                <a:spcPts val="600"/>
              </a:spcAft>
            </a:pPr>
            <a:r>
              <a:rPr lang="ne-NP" sz="2800" b="1" dirty="0">
                <a:solidFill>
                  <a:srgbClr val="000099"/>
                </a:solidFill>
                <a:cs typeface="Kalimati" pitchFamily="2"/>
              </a:rPr>
              <a:t>लगत २</a:t>
            </a:r>
            <a:r>
              <a:rPr lang="en-US" sz="2800" b="1" dirty="0">
                <a:solidFill>
                  <a:srgbClr val="000099"/>
                </a:solidFill>
                <a:cs typeface="Kalimati" pitchFamily="2"/>
              </a:rPr>
              <a:t>:  </a:t>
            </a:r>
            <a:r>
              <a:rPr lang="ne-NP" sz="2800" b="1" dirty="0">
                <a:solidFill>
                  <a:srgbClr val="000099"/>
                </a:solidFill>
                <a:cs typeface="Kalimati" pitchFamily="2"/>
              </a:rPr>
              <a:t>कृषक परिवार प्रश्नावली</a:t>
            </a:r>
          </a:p>
          <a:p>
            <a:pPr marL="342900" indent="-342900">
              <a:lnSpc>
                <a:spcPct val="150000"/>
              </a:lnSpc>
              <a:spcAft>
                <a:spcPts val="600"/>
              </a:spcAft>
              <a:buFont typeface="Wingdings" panose="05000000000000000000" pitchFamily="2" charset="2"/>
              <a:buChar char="§"/>
              <a:tabLst>
                <a:tab pos="914400" algn="l"/>
              </a:tabLst>
            </a:pPr>
            <a:r>
              <a:rPr lang="ne-NP" sz="2400" dirty="0">
                <a:cs typeface="Kalimati" pitchFamily="2"/>
              </a:rPr>
              <a:t>खण्ड ४.३ कित्ताअनुसार विभिन्न किसिमका बाली लगाएको जग्गाको विवरण </a:t>
            </a:r>
          </a:p>
          <a:p>
            <a:pPr marL="342900" indent="-342900">
              <a:lnSpc>
                <a:spcPct val="150000"/>
              </a:lnSpc>
              <a:spcAft>
                <a:spcPts val="600"/>
              </a:spcAft>
              <a:buFont typeface="Wingdings" panose="05000000000000000000" pitchFamily="2" charset="2"/>
              <a:buChar char="§"/>
              <a:tabLst>
                <a:tab pos="914400" algn="l"/>
              </a:tabLst>
            </a:pPr>
            <a:r>
              <a:rPr lang="ne-NP" sz="2400" dirty="0">
                <a:cs typeface="Kalimati" pitchFamily="2"/>
              </a:rPr>
              <a:t>खण्ड ४.४ प्रमुख बालीअनुसार कृषि सामग्रीको प्रयोग</a:t>
            </a:r>
          </a:p>
        </p:txBody>
      </p:sp>
      <p:sp>
        <p:nvSpPr>
          <p:cNvPr id="15" name="TextBox 14">
            <a:extLst>
              <a:ext uri="{FF2B5EF4-FFF2-40B4-BE49-F238E27FC236}">
                <a16:creationId xmlns:a16="http://schemas.microsoft.com/office/drawing/2014/main" xmlns="" id="{5E75FA20-258B-4976-B921-08A2562603A4}"/>
              </a:ext>
            </a:extLst>
          </p:cNvPr>
          <p:cNvSpPr txBox="1"/>
          <p:nvPr/>
        </p:nvSpPr>
        <p:spPr>
          <a:xfrm>
            <a:off x="5486400" y="1920449"/>
            <a:ext cx="3578845" cy="1708160"/>
          </a:xfrm>
          <a:prstGeom prst="rect">
            <a:avLst/>
          </a:prstGeom>
          <a:noFill/>
        </p:spPr>
        <p:txBody>
          <a:bodyPr wrap="square" rtlCol="0">
            <a:spAutoFit/>
          </a:bodyPr>
          <a:lstStyle/>
          <a:p>
            <a:pPr algn="ctr">
              <a:spcAft>
                <a:spcPts val="600"/>
              </a:spcAft>
            </a:pPr>
            <a:r>
              <a:rPr lang="ne-NP" sz="2800" b="1" dirty="0">
                <a:solidFill>
                  <a:srgbClr val="000099"/>
                </a:solidFill>
                <a:cs typeface="Kalimati" pitchFamily="2"/>
              </a:rPr>
              <a:t>सन्दर्भ सामाग्री</a:t>
            </a:r>
          </a:p>
          <a:p>
            <a:pPr marL="342900" indent="-342900" algn="ctr">
              <a:lnSpc>
                <a:spcPct val="150000"/>
              </a:lnSpc>
              <a:buFont typeface="Wingdings" panose="05000000000000000000" pitchFamily="2" charset="2"/>
              <a:buChar char="§"/>
            </a:pPr>
            <a:r>
              <a:rPr lang="ne-NP" sz="2400" b="1" dirty="0">
                <a:cs typeface="Kalimati" pitchFamily="2"/>
              </a:rPr>
              <a:t>गणना </a:t>
            </a:r>
            <a:r>
              <a:rPr lang="ne-NP" sz="2400" b="1" dirty="0" smtClean="0">
                <a:cs typeface="Kalimati" pitchFamily="2"/>
              </a:rPr>
              <a:t>पुस्तिका</a:t>
            </a:r>
          </a:p>
          <a:p>
            <a:pPr algn="ctr">
              <a:lnSpc>
                <a:spcPct val="150000"/>
              </a:lnSpc>
            </a:pPr>
            <a:r>
              <a:rPr lang="ne-NP" sz="2400" dirty="0" smtClean="0">
                <a:solidFill>
                  <a:srgbClr val="0070C0"/>
                </a:solidFill>
                <a:cs typeface="Kalimati" pitchFamily="2"/>
              </a:rPr>
              <a:t>(पेज </a:t>
            </a:r>
            <a:r>
              <a:rPr lang="ne-NP" sz="2400" dirty="0" smtClean="0">
                <a:solidFill>
                  <a:srgbClr val="0070C0"/>
                </a:solidFill>
                <a:cs typeface="Kalimati" pitchFamily="2"/>
              </a:rPr>
              <a:t>५३ देखि ५८ </a:t>
            </a:r>
            <a:r>
              <a:rPr lang="ne-NP" sz="2400" dirty="0" smtClean="0">
                <a:solidFill>
                  <a:srgbClr val="0070C0"/>
                </a:solidFill>
                <a:cs typeface="Kalimati" pitchFamily="2"/>
              </a:rPr>
              <a:t>सम्म) </a:t>
            </a:r>
            <a:endParaRPr lang="ne-NP" sz="2400" dirty="0">
              <a:solidFill>
                <a:srgbClr val="0070C0"/>
              </a:solidFill>
              <a:cs typeface="Kalimati" pitchFamily="2"/>
            </a:endParaRPr>
          </a:p>
        </p:txBody>
      </p:sp>
      <p:pic>
        <p:nvPicPr>
          <p:cNvPr id="8" name="Picture 7"/>
          <p:cNvPicPr>
            <a:picLocks noChangeAspect="1"/>
          </p:cNvPicPr>
          <p:nvPr/>
        </p:nvPicPr>
        <p:blipFill rotWithShape="1">
          <a:blip r:embed="rId2"/>
          <a:srcRect l="3693" t="3148" r="5289" b="3148"/>
          <a:stretch/>
        </p:blipFill>
        <p:spPr>
          <a:xfrm>
            <a:off x="6324600" y="3720258"/>
            <a:ext cx="2466498" cy="2680542"/>
          </a:xfrm>
          <a:prstGeom prst="rect">
            <a:avLst/>
          </a:prstGeom>
          <a:ln>
            <a:solidFill>
              <a:schemeClr val="accent1"/>
            </a:solidFill>
          </a:ln>
        </p:spPr>
      </p:pic>
    </p:spTree>
    <p:extLst>
      <p:ext uri="{BB962C8B-B14F-4D97-AF65-F5344CB8AC3E}">
        <p14:creationId xmlns:p14="http://schemas.microsoft.com/office/powerpoint/2010/main" val="2454953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1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5791200" y="1040130"/>
            <a:ext cx="1447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609600" y="3581400"/>
            <a:ext cx="8077200" cy="2667000"/>
          </a:xfrm>
          <a:prstGeom prst="wedgeRectCallout">
            <a:avLst>
              <a:gd name="adj1" fmla="val 22790"/>
              <a:gd name="adj2" fmla="val -93035"/>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 महलमा दुई वा सोभन्दा बढी स्थायी बालीहरू मिसाएर लगाइएको जग्गाको क्षेत्रफल उल्लेख गर्नुपर्छ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स्थायी बाली एक वर्षमा दुई पटक नहुने हुँदा क्षेत्रफल दोहोरिँदैन ।</a:t>
            </a:r>
            <a:endParaRPr lang="en-US" sz="2400" b="1" dirty="0">
              <a:solidFill>
                <a:srgbClr val="0070C0"/>
              </a:solidFill>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C4559C89-0033-49B5-B4CD-426753DA45F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Tree>
    <p:extLst>
      <p:ext uri="{BB962C8B-B14F-4D97-AF65-F5344CB8AC3E}">
        <p14:creationId xmlns:p14="http://schemas.microsoft.com/office/powerpoint/2010/main" val="886176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D452B-6CA5-4F28-A343-BB25A83F1E5E}" type="datetime1">
              <a:rPr lang="en-US" smtClean="0"/>
              <a:pPr/>
              <a:t>4/6/2022</a:t>
            </a:fld>
            <a:endParaRPr lang="en-US" dirty="0"/>
          </a:p>
        </p:txBody>
      </p:sp>
      <p:sp>
        <p:nvSpPr>
          <p:cNvPr id="3" name="Footer Placeholder 2"/>
          <p:cNvSpPr>
            <a:spLocks noGrp="1"/>
          </p:cNvSpPr>
          <p:nvPr>
            <p:ph type="ftr" sz="quarter" idx="11"/>
          </p:nvPr>
        </p:nvSpPr>
        <p:spPr/>
        <p:txBody>
          <a:bodyPr/>
          <a:lstStyle/>
          <a:p>
            <a:r>
              <a:rPr lang="en-US"/>
              <a:t>Schedule 2</a:t>
            </a:r>
            <a:endParaRPr lang="en-US" dirty="0"/>
          </a:p>
        </p:txBody>
      </p:sp>
      <p:sp>
        <p:nvSpPr>
          <p:cNvPr id="4" name="Slide Number Placeholder 3"/>
          <p:cNvSpPr>
            <a:spLocks noGrp="1"/>
          </p:cNvSpPr>
          <p:nvPr>
            <p:ph type="sldNum" sz="quarter" idx="12"/>
          </p:nvPr>
        </p:nvSpPr>
        <p:spPr/>
        <p:txBody>
          <a:bodyPr/>
          <a:lstStyle/>
          <a:p>
            <a:r>
              <a:rPr lang="en-US" dirty="0"/>
              <a:t>S14-</a:t>
            </a:r>
            <a:fld id="{B6F15528-21DE-4FAA-801E-634DDDAF4B2B}" type="slidenum">
              <a:rPr lang="en-US" smtClean="0"/>
              <a:pPr/>
              <a:t>21</a:t>
            </a:fld>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6675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7391400" y="98298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ular Callout 13"/>
          <p:cNvSpPr/>
          <p:nvPr/>
        </p:nvSpPr>
        <p:spPr>
          <a:xfrm>
            <a:off x="83820" y="2667000"/>
            <a:ext cx="8991600" cy="4054475"/>
          </a:xfrm>
          <a:prstGeom prst="wedgeRectCallout">
            <a:avLst>
              <a:gd name="adj1" fmla="val 36255"/>
              <a:gd name="adj2" fmla="val -64517"/>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40000"/>
              </a:lnSpc>
              <a:buFont typeface="Wingdings" panose="05000000000000000000" pitchFamily="2" charset="2"/>
              <a:buChar char="§"/>
            </a:pPr>
            <a:r>
              <a:rPr lang="ne-NP" sz="2400" dirty="0">
                <a:latin typeface="Preeti" pitchFamily="2" charset="0"/>
                <a:cs typeface="Kalimati" panose="00000400000000000000" pitchFamily="2"/>
              </a:rPr>
              <a:t>कतिपय ठाउँमा स्थायी बाली लगाइराखेको जग्गाको खाली ठाउँमा अस्थायी बाली पनि लगाइएको हुन सक्छ । यस्तो अवस्थामा उक्त बगैँचाको कुल क्षेत्रफल संयुक्त बालीको क्षेत्रफल अन्तर्गत महल–६ मा उल्लेख गर्नुपर्ने हुन्छ । </a:t>
            </a:r>
          </a:p>
          <a:p>
            <a:pPr marL="342900" indent="-342900" algn="just">
              <a:lnSpc>
                <a:spcPct val="140000"/>
              </a:lnSpc>
              <a:buFont typeface="Wingdings" panose="05000000000000000000" pitchFamily="2" charset="2"/>
              <a:buChar char="§"/>
            </a:pPr>
            <a:r>
              <a:rPr lang="ne-NP" sz="2400" b="1" dirty="0">
                <a:solidFill>
                  <a:srgbClr val="0070C0"/>
                </a:solidFill>
                <a:latin typeface="Preeti" pitchFamily="2" charset="0"/>
                <a:cs typeface="Kalimati" panose="00000400000000000000" pitchFamily="2"/>
              </a:rPr>
              <a:t>तर अस्थायी बालीको क्षेत्रफल र स्थायी बालीको क्षेत्रफल गणना गर्दा (प्रश्न नं. ४.१ र ४.२ को सन्दर्भमा) बगैँचाको कुल क्षेत्रफलबाट स्थायी बाली लागेको खुद क्षेत्रफल घटाई प्रश्न नं. ४.१ मा र बगैचाको बाँकी क्षेत्रफल प्रश्न नं. ४.२ मा समावेश गर्नुपर्छ ।</a:t>
            </a:r>
            <a:endParaRPr lang="en-US" sz="2400" b="1" dirty="0">
              <a:solidFill>
                <a:srgbClr val="0070C0"/>
              </a:solidFill>
              <a:latin typeface="Preeti" pitchFamily="2" charset="0"/>
              <a:cs typeface="Kalimati" panose="00000400000000000000" pitchFamily="2"/>
            </a:endParaRPr>
          </a:p>
        </p:txBody>
      </p:sp>
      <p:sp>
        <p:nvSpPr>
          <p:cNvPr id="8" name="Slide Number Placeholder 19">
            <a:extLst>
              <a:ext uri="{FF2B5EF4-FFF2-40B4-BE49-F238E27FC236}">
                <a16:creationId xmlns:a16="http://schemas.microsoft.com/office/drawing/2014/main" xmlns="" id="{0D596DCB-4294-4226-9F83-1485D740DF4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1746870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689610"/>
            <a:ext cx="8763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162695" y="3276600"/>
            <a:ext cx="8915400" cy="207264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400" b="1" dirty="0">
                <a:solidFill>
                  <a:srgbClr val="000099"/>
                </a:solidFill>
                <a:latin typeface="Preeti" pitchFamily="2" charset="0"/>
                <a:cs typeface="Kalimati" panose="00000400000000000000" pitchFamily="2"/>
              </a:rPr>
              <a:t>यहाँ ध्यान दिनु पर्ने कुरा के छ भने प्रश्न ४.१, ४.२ र ४.३ को सन्दर्भमा बाली लागेको क्षेत्रफल लेख्दा सन्दर्भ वर्षमा बालीको जीवन चक्र पूरा भई फसल भित्राइएको बालीको लागि मात्र लेख्नुपर्दछ </a:t>
            </a:r>
            <a:r>
              <a:rPr lang="ne-NP" sz="2400" b="1" dirty="0" smtClean="0">
                <a:solidFill>
                  <a:srgbClr val="000099"/>
                </a:solidFill>
                <a:latin typeface="Preeti" pitchFamily="2" charset="0"/>
                <a:cs typeface="Kalimati" panose="00000400000000000000" pitchFamily="2"/>
              </a:rPr>
              <a:t>। </a:t>
            </a:r>
          </a:p>
        </p:txBody>
      </p:sp>
      <p:sp>
        <p:nvSpPr>
          <p:cNvPr id="7" name="Slide Number Placeholder 19">
            <a:extLst>
              <a:ext uri="{FF2B5EF4-FFF2-40B4-BE49-F238E27FC236}">
                <a16:creationId xmlns:a16="http://schemas.microsoft.com/office/drawing/2014/main" xmlns="" id="{B90D9B40-880E-4C91-9065-815F83222B3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spTree>
    <p:extLst>
      <p:ext uri="{BB962C8B-B14F-4D97-AF65-F5344CB8AC3E}">
        <p14:creationId xmlns:p14="http://schemas.microsoft.com/office/powerpoint/2010/main" val="2010640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00800"/>
            <a:ext cx="2133600" cy="365125"/>
          </a:xfrm>
        </p:spPr>
        <p:txBody>
          <a:bodyPr/>
          <a:lstStyle/>
          <a:p>
            <a:fld id="{B6F15528-21DE-4FAA-801E-634DDDAF4B2B}" type="slidenum">
              <a:rPr lang="en-US" sz="1600" smtClean="0">
                <a:latin typeface="Fontasy Himali" pitchFamily="82" charset="0"/>
              </a:rPr>
              <a:pPr/>
              <a:t>23</a:t>
            </a:fld>
            <a:endParaRPr lang="en-US" sz="1600" dirty="0">
              <a:latin typeface="Fontasy Himali" pitchFamily="82" charset="0"/>
            </a:endParaRPr>
          </a:p>
        </p:txBody>
      </p:sp>
      <p:sp>
        <p:nvSpPr>
          <p:cNvPr id="5" name="Rectangular Callout 4"/>
          <p:cNvSpPr/>
          <p:nvPr/>
        </p:nvSpPr>
        <p:spPr>
          <a:xfrm>
            <a:off x="110490" y="990600"/>
            <a:ext cx="8915400" cy="542544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lnSpc>
                <a:spcPct val="150000"/>
              </a:lnSpc>
              <a:buFont typeface="Wingdings" pitchFamily="2" charset="2"/>
              <a:buChar char="Ø"/>
            </a:pPr>
            <a:r>
              <a:rPr lang="ne-NP" sz="2400" b="1" dirty="0" smtClean="0">
                <a:solidFill>
                  <a:srgbClr val="0070C0"/>
                </a:solidFill>
                <a:latin typeface="Preeti" pitchFamily="2" charset="0"/>
                <a:cs typeface="Kalimati" panose="00000400000000000000" pitchFamily="2"/>
              </a:rPr>
              <a:t>उदाहरणको लागि २०७७ साल मंसिर महिनामा कुनै कित्तामा गहुँ बाली लगाइएको छ र यो बाली सोही सालको चैत्र महिनामा उत्पादन लिइएको छ भने बाली लगाइएको समय सन्दर्भ वर्षभन्दा अगाडि भए पनि उत्पादन सन्दर्भ अवधि मै लिइएकोले बाली लगाइएको क्षेत्रफल र उत्पादन यहाँ उल्लेख गर्नुपर्दछ । </a:t>
            </a:r>
            <a:endParaRPr lang="en-US" sz="2400" b="1" dirty="0" smtClean="0">
              <a:solidFill>
                <a:srgbClr val="0070C0"/>
              </a:solidFill>
              <a:latin typeface="Preeti" pitchFamily="2" charset="0"/>
              <a:cs typeface="Kalimati" panose="00000400000000000000" pitchFamily="2"/>
            </a:endParaRPr>
          </a:p>
          <a:p>
            <a:pPr marL="342900" indent="-342900" algn="just">
              <a:lnSpc>
                <a:spcPct val="150000"/>
              </a:lnSpc>
              <a:buFont typeface="Wingdings" pitchFamily="2" charset="2"/>
              <a:buChar char="Ø"/>
            </a:pPr>
            <a:r>
              <a:rPr lang="ne-NP" sz="2400" b="1" dirty="0" smtClean="0">
                <a:solidFill>
                  <a:srgbClr val="7030A0"/>
                </a:solidFill>
                <a:latin typeface="Preeti" pitchFamily="2" charset="0"/>
                <a:cs typeface="Kalimati" panose="00000400000000000000" pitchFamily="2"/>
              </a:rPr>
              <a:t>तर </a:t>
            </a:r>
            <a:r>
              <a:rPr lang="ne-NP" sz="2400" b="1" dirty="0">
                <a:solidFill>
                  <a:srgbClr val="7030A0"/>
                </a:solidFill>
                <a:latin typeface="Preeti" pitchFamily="2" charset="0"/>
                <a:cs typeface="Kalimati" panose="00000400000000000000" pitchFamily="2"/>
              </a:rPr>
              <a:t>२०७८ साल मंसिर महिनामा सोही कित्तामा लगाइएको </a:t>
            </a:r>
            <a:r>
              <a:rPr lang="ne-NP" sz="2400" b="1" dirty="0" smtClean="0">
                <a:solidFill>
                  <a:srgbClr val="7030A0"/>
                </a:solidFill>
                <a:latin typeface="Preeti" pitchFamily="2" charset="0"/>
                <a:cs typeface="Kalimati" panose="00000400000000000000" pitchFamily="2"/>
              </a:rPr>
              <a:t>गहु</a:t>
            </a:r>
            <a:r>
              <a:rPr lang="ne-NP" sz="2400" b="1" dirty="0">
                <a:solidFill>
                  <a:srgbClr val="7030A0"/>
                </a:solidFill>
                <a:latin typeface="Preeti" pitchFamily="2" charset="0"/>
                <a:cs typeface="Kalimati" panose="00000400000000000000" pitchFamily="2"/>
              </a:rPr>
              <a:t>ँ</a:t>
            </a:r>
            <a:r>
              <a:rPr lang="ne-NP" sz="2400" b="1" dirty="0" smtClean="0">
                <a:solidFill>
                  <a:srgbClr val="7030A0"/>
                </a:solidFill>
                <a:latin typeface="Preeti" pitchFamily="2" charset="0"/>
                <a:cs typeface="Kalimati" panose="00000400000000000000" pitchFamily="2"/>
              </a:rPr>
              <a:t> </a:t>
            </a:r>
            <a:r>
              <a:rPr lang="ne-NP" sz="2400" b="1" dirty="0">
                <a:solidFill>
                  <a:srgbClr val="7030A0"/>
                </a:solidFill>
                <a:latin typeface="Preeti" pitchFamily="2" charset="0"/>
                <a:cs typeface="Kalimati" panose="00000400000000000000" pitchFamily="2"/>
              </a:rPr>
              <a:t>बाली कृषिगणनाको लागि तोकिएको सन्दर्भ अवधि पछाडि चैत्र महिनामा उत्पादन लिइने हुनाले  बाली लगाएको समय सन्दर्भ अवधि भित्रै भए पनि यसलाई भने यहाँ उल्लेख गर्नुहुँदैन ।</a:t>
            </a:r>
            <a:endParaRPr lang="en-US" sz="2400" b="1" dirty="0">
              <a:solidFill>
                <a:srgbClr val="7030A0"/>
              </a:solidFill>
              <a:latin typeface="Preeti" pitchFamily="2" charset="0"/>
              <a:cs typeface="Kalimati" panose="00000400000000000000" pitchFamily="2"/>
            </a:endParaRPr>
          </a:p>
        </p:txBody>
      </p:sp>
    </p:spTree>
    <p:extLst>
      <p:ext uri="{BB962C8B-B14F-4D97-AF65-F5344CB8AC3E}">
        <p14:creationId xmlns:p14="http://schemas.microsoft.com/office/powerpoint/2010/main" val="93221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24600"/>
            <a:ext cx="2133600" cy="365125"/>
          </a:xfrm>
        </p:spPr>
        <p:txBody>
          <a:bodyPr/>
          <a:lstStyle/>
          <a:p>
            <a:fld id="{B6F15528-21DE-4FAA-801E-634DDDAF4B2B}" type="slidenum">
              <a:rPr lang="en-US" sz="1600" smtClean="0">
                <a:latin typeface="Fontasy Himali" pitchFamily="82" charset="0"/>
              </a:rPr>
              <a:pPr/>
              <a:t>24</a:t>
            </a:fld>
            <a:endParaRPr lang="en-US" sz="1600" dirty="0">
              <a:latin typeface="Fontasy Himali" pitchFamily="82" charset="0"/>
            </a:endParaRPr>
          </a:p>
        </p:txBody>
      </p:sp>
      <p:sp>
        <p:nvSpPr>
          <p:cNvPr id="5" name="Rectangular Callout 4"/>
          <p:cNvSpPr/>
          <p:nvPr/>
        </p:nvSpPr>
        <p:spPr>
          <a:xfrm>
            <a:off x="223736" y="1600200"/>
            <a:ext cx="8844064" cy="2514600"/>
          </a:xfrm>
          <a:prstGeom prst="wedgeRectCallout">
            <a:avLst>
              <a:gd name="adj1" fmla="val 12821"/>
              <a:gd name="adj2" fmla="val -49551"/>
            </a:avLst>
          </a:prstGeom>
          <a:ln>
            <a:solidFill>
              <a:srgbClr val="4708C4"/>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e-NP" sz="2800" b="1" dirty="0">
                <a:solidFill>
                  <a:srgbClr val="0070C0"/>
                </a:solidFill>
                <a:latin typeface="Preeti" pitchFamily="2" charset="0"/>
                <a:cs typeface="Kalimati" panose="00000400000000000000" pitchFamily="2"/>
              </a:rPr>
              <a:t>यसै गरी धान खेतको आलीमा लगाइएको मास, भट्टमास जस्ता बालीहरुलाई मिश्रित बालीकोरुपमा नलिइ एक प्रकारको अस्थायी बाली लगाएको मानी विवरण संकलन गर्नुपर्दछ ।</a:t>
            </a:r>
          </a:p>
        </p:txBody>
      </p:sp>
    </p:spTree>
    <p:extLst>
      <p:ext uri="{BB962C8B-B14F-4D97-AF65-F5344CB8AC3E}">
        <p14:creationId xmlns:p14="http://schemas.microsoft.com/office/powerpoint/2010/main" val="3543424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28" y="1600200"/>
            <a:ext cx="874337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85800"/>
            <a:ext cx="9144000" cy="954107"/>
          </a:xfrm>
          <a:prstGeom prst="rect">
            <a:avLst/>
          </a:prstGeom>
        </p:spPr>
        <p:txBody>
          <a:bodyPr wrap="square">
            <a:spAutoFit/>
          </a:bodyPr>
          <a:lstStyle/>
          <a:p>
            <a:pPr algn="ctr"/>
            <a:r>
              <a:rPr lang="ne-NP" sz="2800" b="1" dirty="0" smtClean="0">
                <a:solidFill>
                  <a:srgbClr val="002060"/>
                </a:solidFill>
                <a:latin typeface="Preeti" pitchFamily="2" charset="0"/>
                <a:cs typeface="Kalimati" panose="00000400000000000000" pitchFamily="2"/>
              </a:rPr>
              <a:t>खण्ड ४.४ प्रमुख </a:t>
            </a:r>
            <a:r>
              <a:rPr lang="ne-NP" sz="2800" b="1" dirty="0">
                <a:solidFill>
                  <a:srgbClr val="002060"/>
                </a:solidFill>
                <a:latin typeface="Preeti" pitchFamily="2" charset="0"/>
                <a:cs typeface="Kalimati" panose="00000400000000000000" pitchFamily="2"/>
              </a:rPr>
              <a:t>बाली अनुसार कृषि सामग्री (बिउबिजन, विषादी तथा मल) को प्रयोग</a:t>
            </a:r>
            <a:endParaRPr lang="en-US" sz="2800" b="1" dirty="0">
              <a:solidFill>
                <a:srgbClr val="002060"/>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744E4F75-EA23-4E8C-9E6B-C70882C21F1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211336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0" y="3657600"/>
            <a:ext cx="8686800" cy="2862322"/>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यहाँ बालीअनुसार विजनको किसिम, कीटनाशक विषादीको प्रयोग, मलको प्रयोग, खनिज (रासायनिक) मलको प्रयोग भएको क्षेत्रफल तथा परिमाण जस्ता विवरण उल्लेख गर्नुपर्छ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यी विवरणहरु धान, मकै, गहुँ, आलु, उखु, र तरकारीको लागि छुट्टाछुट्टै तथा अन्य बालीको लागि एकमुष्ट भर्नुपर्दछ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92944"/>
            <a:ext cx="8534400" cy="26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19">
            <a:extLst>
              <a:ext uri="{FF2B5EF4-FFF2-40B4-BE49-F238E27FC236}">
                <a16:creationId xmlns:a16="http://schemas.microsoft.com/office/drawing/2014/main" xmlns="" id="{E1BE8F6A-6A6D-4AB6-81BA-D9DD64D60A4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
        <p:nvSpPr>
          <p:cNvPr id="2" name="Down Arrow 1"/>
          <p:cNvSpPr/>
          <p:nvPr/>
        </p:nvSpPr>
        <p:spPr>
          <a:xfrm>
            <a:off x="4191000" y="335280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6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04800" y="133731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1219200" y="4533900"/>
            <a:ext cx="4114800" cy="2057400"/>
          </a:xfrm>
          <a:prstGeom prst="wedgeEllipseCallout">
            <a:avLst>
              <a:gd name="adj1" fmla="val -66279"/>
              <a:gd name="adj2" fmla="val -175180"/>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dirty="0">
                <a:solidFill>
                  <a:schemeClr val="tx1"/>
                </a:solidFill>
                <a:latin typeface="Preeti" pitchFamily="2" charset="0"/>
                <a:cs typeface="Kalimati" panose="00000400000000000000" pitchFamily="2"/>
              </a:rPr>
              <a:t>यो महलमा बालीको क्रमसङ्ख्या पहिले नै छापिएको हुनाले केही लेख्नु पर्दैन ।</a:t>
            </a:r>
            <a:endParaRPr lang="en-US" sz="2400" dirty="0">
              <a:cs typeface="Kalimati" panose="00000400000000000000" pitchFamily="2"/>
            </a:endParaRPr>
          </a:p>
        </p:txBody>
      </p:sp>
      <p:sp>
        <p:nvSpPr>
          <p:cNvPr id="5" name="Slide Number Placeholder 19">
            <a:extLst>
              <a:ext uri="{FF2B5EF4-FFF2-40B4-BE49-F238E27FC236}">
                <a16:creationId xmlns:a16="http://schemas.microsoft.com/office/drawing/2014/main" xmlns="" id="{57CE0046-30DA-4B13-85C6-3DF40FC193A5}"/>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0531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6867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152400" y="3429000"/>
            <a:ext cx="8534400" cy="3352800"/>
          </a:xfrm>
          <a:prstGeom prst="wedgeEllipseCallout">
            <a:avLst>
              <a:gd name="adj1" fmla="val -40798"/>
              <a:gd name="adj2" fmla="val -83629"/>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यस महलमा जुन–जुन बालीहरूको कृषि सामग्रीसम्बन्धी विवरण लिनुपर्ने हो ती बालीहरूको नाम प्रश्नावलीमा नै दिइएको छ, यहाँ उल्लिखित बालीहरू बाहेक अन्य बालीहरूको सम्बन्धमा यी विवरणहरू लिनुपर्दैन ।</a:t>
            </a:r>
          </a:p>
        </p:txBody>
      </p:sp>
      <p:sp>
        <p:nvSpPr>
          <p:cNvPr id="7" name="Slide Number Placeholder 19">
            <a:extLst>
              <a:ext uri="{FF2B5EF4-FFF2-40B4-BE49-F238E27FC236}">
                <a16:creationId xmlns:a16="http://schemas.microsoft.com/office/drawing/2014/main" xmlns="" id="{DAB2C489-81B7-4D9B-A396-2C5BC3EA739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
        <p:nvSpPr>
          <p:cNvPr id="2" name="Oval 1"/>
          <p:cNvSpPr/>
          <p:nvPr/>
        </p:nvSpPr>
        <p:spPr>
          <a:xfrm>
            <a:off x="609600" y="1371600"/>
            <a:ext cx="762000" cy="609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248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990600"/>
            <a:ext cx="73152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993370" y="1371600"/>
            <a:ext cx="561109"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p:cNvSpPr/>
          <p:nvPr/>
        </p:nvSpPr>
        <p:spPr>
          <a:xfrm>
            <a:off x="228600" y="3657600"/>
            <a:ext cx="8686800" cy="3048000"/>
          </a:xfrm>
          <a:prstGeom prst="wedgeEllipseCallout">
            <a:avLst>
              <a:gd name="adj1" fmla="val -37992"/>
              <a:gd name="adj2" fmla="val -72169"/>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b="1" dirty="0">
                <a:solidFill>
                  <a:srgbClr val="0070C0"/>
                </a:solidFill>
                <a:latin typeface="Preeti" pitchFamily="2" charset="0"/>
                <a:cs typeface="Kalimati" panose="00000400000000000000" pitchFamily="2"/>
              </a:rPr>
              <a:t>यी विवरणहरु धान, मकै, गहुँ, आलु र तरकारीको लागि छुट्टाछुट्टै तथा अन्य बालीको लागि एकमुष्ट भर्नुपर्दछ र यहाँ  यी बालीहरुको नाम पहिलेनै छापिएको हुनाले केही लेख्नु पर्दैन ।</a:t>
            </a:r>
            <a:endParaRPr lang="en-US" sz="2800" b="1" i="1" dirty="0">
              <a:solidFill>
                <a:srgbClr val="0070C0"/>
              </a:solidFill>
              <a:latin typeface="Preeti" pitchFamily="2" charset="0"/>
              <a:cs typeface="Kalimati" panose="00000400000000000000" pitchFamily="2"/>
            </a:endParaRPr>
          </a:p>
        </p:txBody>
      </p:sp>
      <p:sp>
        <p:nvSpPr>
          <p:cNvPr id="5" name="Slide Number Placeholder 19">
            <a:extLst>
              <a:ext uri="{FF2B5EF4-FFF2-40B4-BE49-F238E27FC236}">
                <a16:creationId xmlns:a16="http://schemas.microsoft.com/office/drawing/2014/main" xmlns="" id="{5360E39A-C35E-4902-AC5C-2F048896924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pic>
        <p:nvPicPr>
          <p:cNvPr id="6" name="Picture 5"/>
          <p:cNvPicPr>
            <a:picLocks noChangeAspect="1"/>
          </p:cNvPicPr>
          <p:nvPr/>
        </p:nvPicPr>
        <p:blipFill>
          <a:blip r:embed="rId3"/>
          <a:stretch>
            <a:fillRect/>
          </a:stretch>
        </p:blipFill>
        <p:spPr>
          <a:xfrm>
            <a:off x="2433190" y="609600"/>
            <a:ext cx="5263009" cy="2984727"/>
          </a:xfrm>
          <a:prstGeom prst="rect">
            <a:avLst/>
          </a:prstGeom>
        </p:spPr>
      </p:pic>
    </p:spTree>
    <p:extLst>
      <p:ext uri="{BB962C8B-B14F-4D97-AF65-F5344CB8AC3E}">
        <p14:creationId xmlns:p14="http://schemas.microsoft.com/office/powerpoint/2010/main" val="1911527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762000"/>
            <a:ext cx="91440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ne-NP" sz="2800" b="1" dirty="0">
                <a:solidFill>
                  <a:srgbClr val="002060"/>
                </a:solidFill>
                <a:latin typeface="Preeti" pitchFamily="2" charset="0"/>
                <a:cs typeface="Kalimati" panose="00000400000000000000" pitchFamily="2"/>
              </a:rPr>
              <a:t>भाग ४ को </a:t>
            </a:r>
            <a:r>
              <a:rPr lang="ne-NP" sz="2800" b="1" dirty="0" smtClean="0">
                <a:solidFill>
                  <a:srgbClr val="002060"/>
                </a:solidFill>
                <a:latin typeface="Preeti" pitchFamily="2" charset="0"/>
                <a:cs typeface="Kalimati" panose="00000400000000000000" pitchFamily="2"/>
              </a:rPr>
              <a:t>खण्ड </a:t>
            </a:r>
            <a:r>
              <a:rPr lang="ne-NP" sz="2800" b="1" dirty="0">
                <a:solidFill>
                  <a:srgbClr val="002060"/>
                </a:solidFill>
                <a:latin typeface="Preeti" pitchFamily="2" charset="0"/>
                <a:cs typeface="Kalimati" panose="00000400000000000000" pitchFamily="2"/>
              </a:rPr>
              <a:t>४.३ </a:t>
            </a:r>
            <a:endParaRPr lang="en-US" sz="2800" b="1" dirty="0">
              <a:solidFill>
                <a:srgbClr val="002060"/>
              </a:solidFill>
              <a:latin typeface="Preeti" pitchFamily="2" charset="0"/>
              <a:cs typeface="Kalimati" panose="00000400000000000000" pitchFamily="2"/>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a16="http://schemas.microsoft.com/office/drawing/2014/main" xmlns="" id="{2C0F8037-BFD9-4B6B-9E98-56A311EEF04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Tree>
    <p:extLst>
      <p:ext uri="{BB962C8B-B14F-4D97-AF65-F5344CB8AC3E}">
        <p14:creationId xmlns:p14="http://schemas.microsoft.com/office/powerpoint/2010/main" val="2085145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1"/>
            <a:ext cx="77724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a16="http://schemas.microsoft.com/office/drawing/2014/main" xmlns="" id="{744E4F75-EA23-4E8C-9E6B-C70882C21F1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
        <p:nvSpPr>
          <p:cNvPr id="5" name="Oval Callout 4"/>
          <p:cNvSpPr/>
          <p:nvPr/>
        </p:nvSpPr>
        <p:spPr>
          <a:xfrm>
            <a:off x="3429000" y="4533900"/>
            <a:ext cx="4648200" cy="2057400"/>
          </a:xfrm>
          <a:prstGeom prst="wedgeEllipseCallout">
            <a:avLst>
              <a:gd name="adj1" fmla="val -84057"/>
              <a:gd name="adj2" fmla="val -160180"/>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e-NP" sz="2400" dirty="0">
                <a:solidFill>
                  <a:schemeClr val="tx1"/>
                </a:solidFill>
                <a:latin typeface="Preeti" pitchFamily="2" charset="0"/>
                <a:cs typeface="Kalimati" panose="00000400000000000000" pitchFamily="2"/>
              </a:rPr>
              <a:t>यो </a:t>
            </a:r>
            <a:r>
              <a:rPr lang="ne-NP" sz="2400" dirty="0" smtClean="0">
                <a:solidFill>
                  <a:schemeClr val="tx1"/>
                </a:solidFill>
                <a:latin typeface="Preeti" pitchFamily="2" charset="0"/>
                <a:cs typeface="Kalimati" panose="00000400000000000000" pitchFamily="2"/>
              </a:rPr>
              <a:t>महलमा विजनको मूख्य किसिम स्थानीय, उन्नत, वर्णशंकर के हो गोलोघेरा लगाउनु पर्छ ।</a:t>
            </a:r>
            <a:endParaRPr lang="en-US" sz="2400" dirty="0">
              <a:cs typeface="Kalimati" panose="00000400000000000000" pitchFamily="2"/>
            </a:endParaRPr>
          </a:p>
        </p:txBody>
      </p:sp>
      <p:sp>
        <p:nvSpPr>
          <p:cNvPr id="3" name="Oval 2"/>
          <p:cNvSpPr/>
          <p:nvPr/>
        </p:nvSpPr>
        <p:spPr>
          <a:xfrm>
            <a:off x="1524000" y="1371600"/>
            <a:ext cx="990600" cy="838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604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9">
            <a:extLst>
              <a:ext uri="{FF2B5EF4-FFF2-40B4-BE49-F238E27FC236}">
                <a16:creationId xmlns:a16="http://schemas.microsoft.com/office/drawing/2014/main" xmlns="" id="{D948B73B-9D0C-44BA-8E7D-9B545330457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pic>
        <p:nvPicPr>
          <p:cNvPr id="4" name="Picture 3">
            <a:extLst>
              <a:ext uri="{FF2B5EF4-FFF2-40B4-BE49-F238E27FC236}">
                <a16:creationId xmlns:a16="http://schemas.microsoft.com/office/drawing/2014/main" xmlns="" id="{B5DD0614-F129-448B-B3E6-C22FA6014986}"/>
              </a:ext>
            </a:extLst>
          </p:cNvPr>
          <p:cNvPicPr>
            <a:picLocks noChangeAspect="1"/>
          </p:cNvPicPr>
          <p:nvPr/>
        </p:nvPicPr>
        <p:blipFill>
          <a:blip r:embed="rId2"/>
          <a:stretch>
            <a:fillRect/>
          </a:stretch>
        </p:blipFill>
        <p:spPr>
          <a:xfrm>
            <a:off x="14368" y="685800"/>
            <a:ext cx="8901032" cy="5867400"/>
          </a:xfrm>
          <a:prstGeom prst="rect">
            <a:avLst/>
          </a:prstGeom>
        </p:spPr>
      </p:pic>
    </p:spTree>
    <p:extLst>
      <p:ext uri="{BB962C8B-B14F-4D97-AF65-F5344CB8AC3E}">
        <p14:creationId xmlns:p14="http://schemas.microsoft.com/office/powerpoint/2010/main" val="506035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751435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2514600" y="1600200"/>
            <a:ext cx="6477000" cy="5105400"/>
          </a:xfrm>
          <a:prstGeom prst="wedgeRoundRectCallout">
            <a:avLst>
              <a:gd name="adj1" fmla="val -60698"/>
              <a:gd name="adj2" fmla="val -29357"/>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स्थानीय बीउ कृषकले परम्परागत रुपमा बीउका लागि भनेर छुट्टै उब्जाएको वा आफ्नो उब्जनीबाट केही बाली बीउका लागि छुट्याएर राख्ने गरेको हुन्छ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 बाहेक, यस्तो स्थानीय बीउ गाउँघर—छिमेकमा अरु कृषकसँग लिइएको पनि हुनसक्छ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कुन बीउ स्थानीय हो भनेर कृषकले अक्सर सजिलैसँग भन्न सक्दछन् ।</a:t>
            </a:r>
            <a:endParaRPr lang="en-US" sz="2400" dirty="0">
              <a:solidFill>
                <a:schemeClr val="tx1"/>
              </a:solidFill>
              <a:latin typeface="Preeti" pitchFamily="2" charset="0"/>
              <a:cs typeface="Kalimati" panose="00000400000000000000" pitchFamily="2"/>
            </a:endParaRPr>
          </a:p>
        </p:txBody>
      </p:sp>
      <p:sp>
        <p:nvSpPr>
          <p:cNvPr id="13" name="Oval 12"/>
          <p:cNvSpPr/>
          <p:nvPr/>
        </p:nvSpPr>
        <p:spPr>
          <a:xfrm>
            <a:off x="990600" y="2514600"/>
            <a:ext cx="5334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xmlns="" id="{10DEEB14-AEFA-49F5-BD7D-90E11B171CD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pic>
        <p:nvPicPr>
          <p:cNvPr id="6154" name="Picture 10" descr="A farmer saving our heritage of seeds - Vikalp Sang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15" t="15230" r="14819" b="2457"/>
          <a:stretch/>
        </p:blipFill>
        <p:spPr bwMode="auto">
          <a:xfrm>
            <a:off x="167640" y="3573780"/>
            <a:ext cx="2346960" cy="320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914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534400" cy="2895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657600" y="1258584"/>
            <a:ext cx="5410200" cy="5105400"/>
          </a:xfrm>
          <a:prstGeom prst="wedgeRoundRectCallout">
            <a:avLst>
              <a:gd name="adj1" fmla="val -85454"/>
              <a:gd name="adj2" fmla="val -17961"/>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400" b="1" dirty="0">
                <a:solidFill>
                  <a:srgbClr val="7030A0"/>
                </a:solidFill>
                <a:latin typeface="Preeti" pitchFamily="2" charset="0"/>
                <a:cs typeface="Kalimati" panose="00000400000000000000" pitchFamily="2"/>
              </a:rPr>
              <a:t>उन्नत बीउ भन्नाले कृषकले उन्नत बीउ बाँड्ने संघसंस्थाबाट वितरण गरिएको वा खरिद गरी </a:t>
            </a:r>
            <a:r>
              <a:rPr lang="ne-NP" sz="2400" b="1" dirty="0" smtClean="0">
                <a:solidFill>
                  <a:srgbClr val="7030A0"/>
                </a:solidFill>
                <a:latin typeface="Preeti" pitchFamily="2" charset="0"/>
                <a:cs typeface="Kalimati" panose="00000400000000000000" pitchFamily="2"/>
              </a:rPr>
              <a:t>ल्याएको </a:t>
            </a:r>
            <a:r>
              <a:rPr lang="ne-NP" sz="2400" b="1" dirty="0">
                <a:solidFill>
                  <a:srgbClr val="7030A0"/>
                </a:solidFill>
                <a:latin typeface="Preeti" pitchFamily="2" charset="0"/>
                <a:cs typeface="Kalimati" panose="00000400000000000000" pitchFamily="2"/>
              </a:rPr>
              <a:t>बीउलाई जनाउँछ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यस्तो बीउ प्रयोग गरी भएको उत्पादनलाई </a:t>
            </a:r>
            <a:r>
              <a:rPr lang="ne-NP" sz="2400" b="1" dirty="0">
                <a:solidFill>
                  <a:srgbClr val="0070C0"/>
                </a:solidFill>
                <a:latin typeface="Preeti" pitchFamily="2" charset="0"/>
                <a:cs typeface="Kalimati" panose="00000400000000000000" pitchFamily="2"/>
              </a:rPr>
              <a:t>पुनः दुई पुस्तासम्म </a:t>
            </a:r>
            <a:r>
              <a:rPr lang="ne-NP" sz="2400" dirty="0">
                <a:solidFill>
                  <a:schemeClr val="tx1"/>
                </a:solidFill>
                <a:latin typeface="Preeti" pitchFamily="2" charset="0"/>
                <a:cs typeface="Kalimati" panose="00000400000000000000" pitchFamily="2"/>
              </a:rPr>
              <a:t>बीउको रूपमा प्रयोग गरेको भए त्यसलाई पनि उन्नत बीउ नै मान्नु पर्छ ।</a:t>
            </a:r>
            <a:endParaRPr lang="en-US" sz="2400" dirty="0">
              <a:solidFill>
                <a:schemeClr val="tx1"/>
              </a:solidFill>
              <a:latin typeface="Preeti" pitchFamily="2" charset="0"/>
              <a:cs typeface="Kalimati" panose="00000400000000000000" pitchFamily="2"/>
            </a:endParaRPr>
          </a:p>
        </p:txBody>
      </p:sp>
      <p:sp>
        <p:nvSpPr>
          <p:cNvPr id="10" name="Oval 9"/>
          <p:cNvSpPr/>
          <p:nvPr/>
        </p:nvSpPr>
        <p:spPr>
          <a:xfrm>
            <a:off x="1021080" y="2743200"/>
            <a:ext cx="3810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xmlns="" id="{327798FC-21B2-463D-B2DA-0CAC9B25716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pic>
        <p:nvPicPr>
          <p:cNvPr id="7170" name="Picture 2" descr="Samriddhi Sowbhagya Improved Paddy Seeds, For Agriculture"/>
          <p:cNvPicPr>
            <a:picLocks noChangeAspect="1" noChangeArrowheads="1"/>
          </p:cNvPicPr>
          <p:nvPr/>
        </p:nvPicPr>
        <p:blipFill rotWithShape="1">
          <a:blip r:embed="rId3">
            <a:extLst>
              <a:ext uri="{28A0092B-C50C-407E-A947-70E740481C1C}">
                <a14:useLocalDpi xmlns:a14="http://schemas.microsoft.com/office/drawing/2010/main" val="0"/>
              </a:ext>
            </a:extLst>
          </a:blip>
          <a:srcRect t="18272"/>
          <a:stretch/>
        </p:blipFill>
        <p:spPr bwMode="auto">
          <a:xfrm>
            <a:off x="0" y="3276600"/>
            <a:ext cx="318233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160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1206500" y="3276600"/>
            <a:ext cx="393700" cy="266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2743200" y="3935730"/>
            <a:ext cx="6248400" cy="2590800"/>
          </a:xfrm>
          <a:prstGeom prst="wedgeRoundRectCallout">
            <a:avLst>
              <a:gd name="adj1" fmla="val -63029"/>
              <a:gd name="adj2" fmla="val -66641"/>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b="1" dirty="0">
                <a:solidFill>
                  <a:srgbClr val="0070C0"/>
                </a:solidFill>
                <a:latin typeface="Preeti" pitchFamily="2" charset="0"/>
                <a:cs typeface="Kalimati" panose="00000400000000000000" pitchFamily="2"/>
              </a:rPr>
              <a:t>बीउ अनुसन्धान तथा बीउ उत्पादनमा संलग्न सरकारी वा गैर सरकारी निकायहरुबाट हाइब्रिड भनी सिफारिस गरेको र पुनः अर्को पटक बीउका रुपमा प्रयोग गर्न नसकिने बीउ यसमा पर्दछ ।</a:t>
            </a:r>
          </a:p>
        </p:txBody>
      </p:sp>
      <p:sp>
        <p:nvSpPr>
          <p:cNvPr id="5" name="Slide Number Placeholder 19">
            <a:extLst>
              <a:ext uri="{FF2B5EF4-FFF2-40B4-BE49-F238E27FC236}">
                <a16:creationId xmlns:a16="http://schemas.microsoft.com/office/drawing/2014/main" xmlns="" id="{3238798A-C9CB-42A4-9939-D65674B0C1E2}"/>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pic>
        <p:nvPicPr>
          <p:cNvPr id="3" name="Picture 2"/>
          <p:cNvPicPr>
            <a:picLocks noChangeAspect="1"/>
          </p:cNvPicPr>
          <p:nvPr/>
        </p:nvPicPr>
        <p:blipFill>
          <a:blip r:embed="rId3"/>
          <a:stretch>
            <a:fillRect/>
          </a:stretch>
        </p:blipFill>
        <p:spPr>
          <a:xfrm>
            <a:off x="3505200" y="1531620"/>
            <a:ext cx="3714750" cy="2080260"/>
          </a:xfrm>
          <a:prstGeom prst="rect">
            <a:avLst/>
          </a:prstGeom>
        </p:spPr>
      </p:pic>
      <p:pic>
        <p:nvPicPr>
          <p:cNvPr id="8198" name="Picture 6" descr="Hybrid Maize Cultivation | BigHaat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68465"/>
            <a:ext cx="2724150" cy="153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312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85800"/>
            <a:ext cx="8915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3947160"/>
            <a:ext cx="8915400" cy="2862322"/>
          </a:xfrm>
          <a:prstGeom prst="rect">
            <a:avLst/>
          </a:prstGeom>
          <a:noFill/>
          <a:ln w="19050">
            <a:solidFill>
              <a:srgbClr val="4708C4"/>
            </a:solidFill>
          </a:ln>
        </p:spPr>
        <p:txBody>
          <a:bodyPr wrap="square" rtlCol="0">
            <a:spAutoFit/>
          </a:bodyPr>
          <a:lstStyle/>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यस महल अन्तर्गत सम्बन्धित बालीमा स्थानीय, उन्नत र वर्णशंकर मध्ये दुई वा दुईभन्दा बढी किसिमका बिजनको प्रयोग गरेको भए धेरै कुन प्रयोग गरेको हो सोही बमोजिम गोलो घेरा लगाउनु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 गरी महल ५ अन्तर्गत विषादीको प्रकार उल्लेख गर्दा पनि यसै बमोजिम गर्नुपर्दछ ।</a:t>
            </a:r>
            <a:endParaRPr lang="en-US" sz="2400" dirty="0">
              <a:latin typeface="Preeti" pitchFamily="2" charset="0"/>
              <a:cs typeface="Kalimati" panose="00000400000000000000" pitchFamily="2"/>
            </a:endParaRPr>
          </a:p>
        </p:txBody>
      </p:sp>
      <p:sp>
        <p:nvSpPr>
          <p:cNvPr id="7" name="Slide Number Placeholder 19">
            <a:extLst>
              <a:ext uri="{FF2B5EF4-FFF2-40B4-BE49-F238E27FC236}">
                <a16:creationId xmlns:a16="http://schemas.microsoft.com/office/drawing/2014/main" xmlns="" id="{6664A99E-170B-4E9D-A0A4-0CDC3C20191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3458803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28" y="859167"/>
            <a:ext cx="8365171" cy="340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657600" y="1066800"/>
            <a:ext cx="5334000" cy="5715000"/>
          </a:xfrm>
          <a:prstGeom prst="wedgeRoundRectCallout">
            <a:avLst>
              <a:gd name="adj1" fmla="val -65111"/>
              <a:gd name="adj2" fmla="val -27767"/>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गत सन्दर्भ वर्ष  भित्र कीटनाशक विषादीको प्रयोग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यसमा कीरा मार्ने विषादी, बालीलाई हानि पु¥याउने झार मार्ने विषादि, लेउ मार्ने विषादि, मुसा आदि मार्ने विषादि पर्दछन् । </a:t>
            </a:r>
          </a:p>
          <a:p>
            <a:pPr marL="342900" indent="-342900" algn="just">
              <a:lnSpc>
                <a:spcPct val="150000"/>
              </a:lnSpc>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विषादि बोट बिरुवाहरूमा लागेका वा लाग्ने रोगहरू नियन्त्रण गर्न वा यस्ता रोगबाट बचाउनका लागि प्रयोग गरिन्छन्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24F5766D-FD15-4D4B-A28B-DC2F3CB73251}"/>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pic>
        <p:nvPicPr>
          <p:cNvPr id="6" name="Picture 5" descr="HDPE BOTTLES"/>
          <p:cNvPicPr/>
          <p:nvPr/>
        </p:nvPicPr>
        <p:blipFill rotWithShape="1">
          <a:blip r:embed="rId3">
            <a:extLst>
              <a:ext uri="{28A0092B-C50C-407E-A947-70E740481C1C}">
                <a14:useLocalDpi xmlns:a14="http://schemas.microsoft.com/office/drawing/2010/main" val="0"/>
              </a:ext>
            </a:extLst>
          </a:blip>
          <a:srcRect l="5309" t="13139" r="5282" b="17186"/>
          <a:stretch/>
        </p:blipFill>
        <p:spPr bwMode="auto">
          <a:xfrm>
            <a:off x="245428" y="4419600"/>
            <a:ext cx="3326765" cy="1828799"/>
          </a:xfrm>
          <a:prstGeom prst="rect">
            <a:avLst/>
          </a:prstGeom>
          <a:noFill/>
          <a:ln>
            <a:noFill/>
          </a:ln>
          <a:extLst>
            <a:ext uri="{53640926-AAD7-44D8-BBD7-CCE9431645EC}">
              <a14:shadowObscured xmlns:a14="http://schemas.microsoft.com/office/drawing/2010/main"/>
            </a:ext>
          </a:extLst>
        </p:spPr>
      </p:pic>
      <p:sp>
        <p:nvSpPr>
          <p:cNvPr id="2" name="Oval 1"/>
          <p:cNvSpPr/>
          <p:nvPr/>
        </p:nvSpPr>
        <p:spPr>
          <a:xfrm>
            <a:off x="2362200" y="1600200"/>
            <a:ext cx="1209993"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374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7629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52400" y="3810000"/>
            <a:ext cx="8915400" cy="2971800"/>
          </a:xfrm>
          <a:prstGeom prst="wedgeRoundRectCallout">
            <a:avLst>
              <a:gd name="adj1" fmla="val -19276"/>
              <a:gd name="adj2" fmla="val -71723"/>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कीटनाशक विषादीको प्रयोग (महल ४)</a:t>
            </a:r>
          </a:p>
          <a:p>
            <a:pPr algn="just">
              <a:lnSpc>
                <a:spcPct val="150000"/>
              </a:lnSpc>
            </a:pPr>
            <a:r>
              <a:rPr lang="ne-NP" sz="2400" dirty="0">
                <a:solidFill>
                  <a:schemeClr val="tx1"/>
                </a:solidFill>
                <a:latin typeface="Preeti" pitchFamily="2" charset="0"/>
                <a:cs typeface="Kalimati" panose="00000400000000000000" pitchFamily="2"/>
              </a:rPr>
              <a:t>कृषकबाट सम्बन्धित बालीमा सन्दर्भ वर्ष भित्रमा कीटनाशक विषादी प्रयोग “भएको नभएको” सोधेर उपयुक्त कोडमा गोलो घेरा लगाउनुपर्छ । कोड २ मा गोलोघेरा लगाएको अवस्थामा महल ५ नसोधी महल ६ देखि सोध्नुपर्दछ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6F68322A-30A6-44D2-B7A6-633800E2F0E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196191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76200" y="3429000"/>
            <a:ext cx="8991599" cy="3352800"/>
          </a:xfrm>
          <a:prstGeom prst="wedgeRoundRectCallout">
            <a:avLst>
              <a:gd name="adj1" fmla="val 1469"/>
              <a:gd name="adj2" fmla="val -68758"/>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कृषकहरूले प्रयोग गर्ने विषादीहरू कृषि प्राविधिकले सिफारिश गरेको मापदण्डबमोजिम सुरक्षितदेखि अति कडासम्मका हुन्छन । </a:t>
            </a:r>
          </a:p>
          <a:p>
            <a:pPr marL="342900" indent="-342900" algn="just">
              <a:lnSpc>
                <a:spcPct val="150000"/>
              </a:lnSpc>
              <a:buFont typeface="Arial" panose="020B0604020202020204" pitchFamily="34" charset="0"/>
              <a:buChar char="•"/>
            </a:pPr>
            <a:r>
              <a:rPr lang="ne-NP" sz="2300" dirty="0">
                <a:solidFill>
                  <a:schemeClr val="tx1"/>
                </a:solidFill>
                <a:latin typeface="Preeti" pitchFamily="2" charset="0"/>
                <a:cs typeface="Kalimati" panose="00000400000000000000" pitchFamily="2"/>
              </a:rPr>
              <a:t>यहाँ बालीनालीमा प्रयोग गरिने विषादीलाई तिनीहरूको प्रभावका आधारमा लेबल गरिएको रंगअनुसार क्रमशः हरियो (सुरक्षित) देखि रातो (अति कडा) सम्म गरी चार प्रकारमा वर्गीकरण गरिएको छ । </a:t>
            </a:r>
            <a:endParaRPr lang="en-US" sz="23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8912E680-7DD8-40B2-87DE-213DACC880C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38</a:t>
            </a:fld>
            <a:endParaRPr lang="en-US" dirty="0">
              <a:latin typeface="Fontasy Himali" panose="04020500000000000000" pitchFamily="82" charset="0"/>
            </a:endParaRPr>
          </a:p>
        </p:txBody>
      </p:sp>
      <p:pic>
        <p:nvPicPr>
          <p:cNvPr id="7" name="Picture 6" descr="HDPE BOTTLES"/>
          <p:cNvPicPr/>
          <p:nvPr/>
        </p:nvPicPr>
        <p:blipFill rotWithShape="1">
          <a:blip r:embed="rId3">
            <a:extLst>
              <a:ext uri="{28A0092B-C50C-407E-A947-70E740481C1C}">
                <a14:useLocalDpi xmlns:a14="http://schemas.microsoft.com/office/drawing/2010/main" val="0"/>
              </a:ext>
            </a:extLst>
          </a:blip>
          <a:srcRect l="5309" t="13139" r="5282" b="17186"/>
          <a:stretch/>
        </p:blipFill>
        <p:spPr bwMode="auto">
          <a:xfrm>
            <a:off x="254635" y="762000"/>
            <a:ext cx="3326765" cy="1828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175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762000"/>
            <a:ext cx="87629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27000" y="4038600"/>
            <a:ext cx="8763000" cy="2514600"/>
          </a:xfrm>
          <a:prstGeom prst="wedgeRoundRectCallout">
            <a:avLst>
              <a:gd name="adj1" fmla="val 4512"/>
              <a:gd name="adj2" fmla="val -88500"/>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800" b="1" dirty="0">
                <a:solidFill>
                  <a:srgbClr val="002060"/>
                </a:solidFill>
                <a:latin typeface="Preeti" pitchFamily="2" charset="0"/>
                <a:cs typeface="Kalimati" panose="00000400000000000000" pitchFamily="2"/>
              </a:rPr>
              <a:t>विषादीको प्रकार (महल ५)........</a:t>
            </a:r>
          </a:p>
          <a:p>
            <a:pPr algn="just">
              <a:lnSpc>
                <a:spcPct val="150000"/>
              </a:lnSpc>
            </a:pPr>
            <a:r>
              <a:rPr lang="ne-NP" sz="2400" dirty="0">
                <a:solidFill>
                  <a:schemeClr val="tx1"/>
                </a:solidFill>
                <a:latin typeface="Preeti" pitchFamily="2" charset="0"/>
                <a:cs typeface="Kalimati" panose="00000400000000000000" pitchFamily="2"/>
              </a:rPr>
              <a:t>कृषक परिवारले सन्दर्भ वर्षमा उल्लिखित बालीमा मुख्यतः कस्तो प्रकारको विषादीको प्रयोग गरेको थियो सोधी उपयुक्त एक कोडमा गोलो घेरा लगाउनुपर्छ ।</a:t>
            </a:r>
            <a:endParaRPr lang="en-US" sz="2400" dirty="0">
              <a:solidFill>
                <a:schemeClr val="tx1"/>
              </a:solidFill>
              <a:latin typeface="Preeti" pitchFamily="2" charset="0"/>
              <a:cs typeface="Kalimati" panose="00000400000000000000" pitchFamily="2"/>
            </a:endParaRPr>
          </a:p>
        </p:txBody>
      </p:sp>
      <p:sp>
        <p:nvSpPr>
          <p:cNvPr id="7" name="Oval 6"/>
          <p:cNvSpPr/>
          <p:nvPr/>
        </p:nvSpPr>
        <p:spPr>
          <a:xfrm>
            <a:off x="3581400" y="13716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a16="http://schemas.microsoft.com/office/drawing/2014/main" xmlns="" id="{09FB20E9-B616-46E9-9B70-0A193C9E643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pic>
        <p:nvPicPr>
          <p:cNvPr id="10" name="Picture 9" descr="Racer"/>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1447165" cy="2377440"/>
          </a:xfrm>
          <a:prstGeom prst="rect">
            <a:avLst/>
          </a:prstGeom>
          <a:noFill/>
          <a:ln>
            <a:noFill/>
          </a:ln>
        </p:spPr>
      </p:pic>
      <p:pic>
        <p:nvPicPr>
          <p:cNvPr id="11" name="Picture 10" descr="Chlorpyriphos 50% + Cypermethrin 5% EC, Packaging Type: Bottle, | ID:  10989198633"/>
          <p:cNvPicPr/>
          <p:nvPr/>
        </p:nvPicPr>
        <p:blipFill rotWithShape="1">
          <a:blip r:embed="rId4">
            <a:extLst>
              <a:ext uri="{28A0092B-C50C-407E-A947-70E740481C1C}">
                <a14:useLocalDpi xmlns:a14="http://schemas.microsoft.com/office/drawing/2010/main" val="0"/>
              </a:ext>
            </a:extLst>
          </a:blip>
          <a:srcRect l="19671" r="24013"/>
          <a:stretch/>
        </p:blipFill>
        <p:spPr bwMode="auto">
          <a:xfrm>
            <a:off x="1648142" y="1143000"/>
            <a:ext cx="1339215" cy="2378075"/>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5">
            <a:extLst>
              <a:ext uri="{28A0092B-C50C-407E-A947-70E740481C1C}">
                <a14:useLocalDpi xmlns:a14="http://schemas.microsoft.com/office/drawing/2010/main" val="0"/>
              </a:ext>
            </a:extLst>
          </a:blip>
          <a:srcRect l="17367" r="19628"/>
          <a:stretch/>
        </p:blipFill>
        <p:spPr bwMode="auto">
          <a:xfrm>
            <a:off x="7467601" y="1260474"/>
            <a:ext cx="1395730" cy="2259965"/>
          </a:xfrm>
          <a:prstGeom prst="rect">
            <a:avLst/>
          </a:prstGeom>
          <a:noFill/>
          <a:ln>
            <a:noFill/>
          </a:ln>
          <a:extLst>
            <a:ext uri="{53640926-AAD7-44D8-BBD7-CCE9431645EC}">
              <a14:shadowObscured xmlns:a14="http://schemas.microsoft.com/office/drawing/2010/main"/>
            </a:ext>
          </a:extLst>
        </p:spPr>
      </p:pic>
      <p:pic>
        <p:nvPicPr>
          <p:cNvPr id="13" name="Picture 12" descr="Plastic Bottle Manufacturers | HDPE Bottles | Tablet Bottles"/>
          <p:cNvPicPr/>
          <p:nvPr/>
        </p:nvPicPr>
        <p:blipFill rotWithShape="1">
          <a:blip r:embed="rId6">
            <a:extLst>
              <a:ext uri="{28A0092B-C50C-407E-A947-70E740481C1C}">
                <a14:useLocalDpi xmlns:a14="http://schemas.microsoft.com/office/drawing/2010/main" val="0"/>
              </a:ext>
            </a:extLst>
          </a:blip>
          <a:srcRect l="15790" t="12077" r="15127" b="4139"/>
          <a:stretch/>
        </p:blipFill>
        <p:spPr bwMode="auto">
          <a:xfrm>
            <a:off x="6096000" y="1260475"/>
            <a:ext cx="1039495" cy="22647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235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2934810"/>
            <a:ext cx="8839200" cy="3808735"/>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यो प्रश्नको तालिकामा प्रत्येक कित्तामा विभिन्न बाली लगाएको किसिमअनुसारको जग्गाको क्षेत्रफल लेख्नुपर्छ ।</a:t>
            </a:r>
          </a:p>
          <a:p>
            <a:pPr marL="342900" indent="-342900" algn="just">
              <a:lnSpc>
                <a:spcPct val="150000"/>
              </a:lnSpc>
              <a:buFont typeface="Arial" panose="020B0604020202020204" pitchFamily="34" charset="0"/>
              <a:buChar char="•"/>
            </a:pPr>
            <a:r>
              <a:rPr lang="ne-NP" sz="2300" b="1" dirty="0">
                <a:solidFill>
                  <a:srgbClr val="002060"/>
                </a:solidFill>
                <a:latin typeface="Preeti" pitchFamily="2" charset="0"/>
                <a:cs typeface="Kalimati" panose="00000400000000000000" pitchFamily="2"/>
              </a:rPr>
              <a:t>यहाँ ध्यान दिनुपर्ने कुरा के छ भने यसमा कित्ताको क्षेत्रफल मात्र नलेखी बालीअनुसार प्रत्येक बालीको क्षेत्रफल जोडेर उपयुक्त महलहरूमा लेख्नुपर्छ । </a:t>
            </a:r>
          </a:p>
          <a:p>
            <a:pPr marL="342900" indent="-342900" algn="just">
              <a:lnSpc>
                <a:spcPct val="150000"/>
              </a:lnSpc>
              <a:buFont typeface="Arial" panose="020B0604020202020204" pitchFamily="34" charset="0"/>
              <a:buChar char="•"/>
            </a:pPr>
            <a:r>
              <a:rPr lang="ne-NP" sz="2300" dirty="0">
                <a:latin typeface="Preeti" pitchFamily="2" charset="0"/>
                <a:cs typeface="Kalimati" panose="00000400000000000000" pitchFamily="2"/>
              </a:rPr>
              <a:t>क्षेत्रफलको एकाइ पहिले जस्तै प्रश्न नं. ३.१ मा खुलाए बमोजिमको हुनुपर्छ ।</a:t>
            </a:r>
            <a:endParaRPr lang="en-US" sz="2300" b="1" dirty="0">
              <a:latin typeface="Preeti" pitchFamily="2" charset="0"/>
              <a:cs typeface="Kalimati" panose="00000400000000000000"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67"/>
          <a:stretch/>
        </p:blipFill>
        <p:spPr bwMode="auto">
          <a:xfrm>
            <a:off x="190499" y="685800"/>
            <a:ext cx="8517415" cy="21728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19">
            <a:extLst>
              <a:ext uri="{FF2B5EF4-FFF2-40B4-BE49-F238E27FC236}">
                <a16:creationId xmlns:a16="http://schemas.microsoft.com/office/drawing/2014/main" xmlns="" id="{AB69A178-F0E8-488E-9488-DF36D7EB31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Tree>
    <p:extLst>
      <p:ext uri="{BB962C8B-B14F-4D97-AF65-F5344CB8AC3E}">
        <p14:creationId xmlns:p14="http://schemas.microsoft.com/office/powerpoint/2010/main" val="1594287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7630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28600" y="3517900"/>
            <a:ext cx="8763000" cy="3263900"/>
          </a:xfrm>
          <a:prstGeom prst="wedgeRoundRectCallout">
            <a:avLst>
              <a:gd name="adj1" fmla="val 16017"/>
              <a:gd name="adj2" fmla="val -62611"/>
              <a:gd name="adj3" fmla="val 16667"/>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800" b="1" dirty="0">
                <a:solidFill>
                  <a:srgbClr val="002060"/>
                </a:solidFill>
                <a:latin typeface="Preeti" pitchFamily="2" charset="0"/>
                <a:cs typeface="Kalimati" panose="00000400000000000000" pitchFamily="2"/>
              </a:rPr>
              <a:t>सन्दर्भ वर्ष भित्र मलको प्रयोग, महल (६)</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माटोको उर्वरा शक्ति बढाएर उत्पादकत्व बढाउन माटोमा मिलाउने वस्तु “मल”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यो विरुवालाई पोषक तत्व आपूर्ति गर्न वा विरुवाको बृद्धि बढाउन माटोमा वा सिँचाइको पानीमा मिलाइने प्राकृतिक वा उत्पादित खनिज वा प्राङ्गारिक पदार्थ  हो । </a:t>
            </a:r>
          </a:p>
          <a:p>
            <a:pPr marL="342900" indent="-342900">
              <a:buFont typeface="Arial" panose="020B0604020202020204" pitchFamily="34" charset="0"/>
              <a:buChar char="•"/>
            </a:pPr>
            <a:r>
              <a:rPr lang="ne-NP" sz="2400" dirty="0">
                <a:solidFill>
                  <a:schemeClr val="tx1"/>
                </a:solidFill>
                <a:latin typeface="Preeti" pitchFamily="2" charset="0"/>
                <a:cs typeface="Kalimati" panose="00000400000000000000" pitchFamily="2"/>
              </a:rPr>
              <a:t>मललाई खनिज÷रासायनिक र स्थानीय÷जैविक गरी दुई भागमा बाँडिएको छ ।</a:t>
            </a:r>
            <a:endParaRPr lang="en-US" sz="2400" dirty="0">
              <a:solidFill>
                <a:schemeClr val="tx1"/>
              </a:solidFill>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E27C040A-2C8A-4F05-BFE8-B5A58CA40A0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pic>
        <p:nvPicPr>
          <p:cNvPr id="2" name="Picture 1"/>
          <p:cNvPicPr>
            <a:picLocks noChangeAspect="1"/>
          </p:cNvPicPr>
          <p:nvPr/>
        </p:nvPicPr>
        <p:blipFill rotWithShape="1">
          <a:blip r:embed="rId3"/>
          <a:srcRect t="12629" r="3093" b="10051"/>
          <a:stretch/>
        </p:blipFill>
        <p:spPr>
          <a:xfrm>
            <a:off x="381000" y="1187450"/>
            <a:ext cx="4070858" cy="2165350"/>
          </a:xfrm>
          <a:prstGeom prst="rect">
            <a:avLst/>
          </a:prstGeom>
        </p:spPr>
      </p:pic>
      <p:pic>
        <p:nvPicPr>
          <p:cNvPr id="3" name="Picture 2"/>
          <p:cNvPicPr>
            <a:picLocks noChangeAspect="1"/>
          </p:cNvPicPr>
          <p:nvPr/>
        </p:nvPicPr>
        <p:blipFill>
          <a:blip r:embed="rId4"/>
          <a:stretch>
            <a:fillRect/>
          </a:stretch>
        </p:blipFill>
        <p:spPr>
          <a:xfrm>
            <a:off x="6610350" y="1255712"/>
            <a:ext cx="2381250" cy="2028825"/>
          </a:xfrm>
          <a:prstGeom prst="rect">
            <a:avLst/>
          </a:prstGeom>
        </p:spPr>
      </p:pic>
      <p:sp>
        <p:nvSpPr>
          <p:cNvPr id="5" name="Oval 4"/>
          <p:cNvSpPr/>
          <p:nvPr/>
        </p:nvSpPr>
        <p:spPr>
          <a:xfrm>
            <a:off x="5257800" y="1187450"/>
            <a:ext cx="1352550" cy="10223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554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9" y="7620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28600" y="4461510"/>
            <a:ext cx="8686801" cy="2286000"/>
          </a:xfrm>
          <a:prstGeom prst="wedgeRoundRectCallout">
            <a:avLst>
              <a:gd name="adj1" fmla="val 13684"/>
              <a:gd name="adj2" fmla="val -92863"/>
              <a:gd name="adj3" fmla="val 16667"/>
            </a:avLst>
          </a:prstGeom>
          <a:solidFill>
            <a:schemeClr val="bg1"/>
          </a:solidFill>
          <a:ln w="1905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e-NP" sz="2800" b="1" dirty="0">
                <a:solidFill>
                  <a:srgbClr val="002060"/>
                </a:solidFill>
                <a:latin typeface="Preeti" pitchFamily="2" charset="0"/>
                <a:cs typeface="Kalimati" panose="00000400000000000000" pitchFamily="2"/>
              </a:rPr>
              <a:t>सन्दर्भ वर्ष भित्र मलको प्रयोग ...</a:t>
            </a:r>
          </a:p>
          <a:p>
            <a:pPr>
              <a:lnSpc>
                <a:spcPct val="150000"/>
              </a:lnSpc>
            </a:pPr>
            <a:r>
              <a:rPr lang="ne-NP" sz="2400" dirty="0">
                <a:solidFill>
                  <a:schemeClr val="tx1"/>
                </a:solidFill>
                <a:latin typeface="Preeti" pitchFamily="2" charset="0"/>
                <a:cs typeface="Kalimati" panose="00000400000000000000" pitchFamily="2"/>
              </a:rPr>
              <a:t>सम्बन्धित बालीमा सन्दर्भ वर्ष भित्र मलको प्रयोग भएको  रहेछ भने प्रयोग भएको मलको प्रकारको उपयुक्त कोडमा (महल–६ मा) गोलोघेरा लगाउनुपर्दछ ।</a:t>
            </a:r>
            <a:r>
              <a:rPr lang="en-US" sz="2400" dirty="0">
                <a:solidFill>
                  <a:schemeClr val="tx1"/>
                </a:solidFill>
                <a:latin typeface="Preeti" pitchFamily="2" charset="0"/>
                <a:cs typeface="Kalimati" panose="00000400000000000000" pitchFamily="2"/>
              </a:rPr>
              <a:t> </a:t>
            </a:r>
          </a:p>
        </p:txBody>
      </p:sp>
      <p:sp>
        <p:nvSpPr>
          <p:cNvPr id="5" name="Slide Number Placeholder 19">
            <a:extLst>
              <a:ext uri="{FF2B5EF4-FFF2-40B4-BE49-F238E27FC236}">
                <a16:creationId xmlns:a16="http://schemas.microsoft.com/office/drawing/2014/main" xmlns="" id="{B7BE9815-1BF3-47A0-8B01-CBAFB62B3F7F}"/>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41</a:t>
            </a:fld>
            <a:endParaRPr lang="en-US" dirty="0">
              <a:latin typeface="Fontasy Himali" panose="04020500000000000000" pitchFamily="82" charset="0"/>
            </a:endParaRPr>
          </a:p>
        </p:txBody>
      </p:sp>
      <p:sp>
        <p:nvSpPr>
          <p:cNvPr id="2" name="Oval 1"/>
          <p:cNvSpPr/>
          <p:nvPr/>
        </p:nvSpPr>
        <p:spPr>
          <a:xfrm>
            <a:off x="5105400" y="1371600"/>
            <a:ext cx="1295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652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81000" y="685800"/>
            <a:ext cx="8610600" cy="3600986"/>
          </a:xfrm>
          <a:prstGeom prst="rect">
            <a:avLst/>
          </a:prstGeom>
          <a:ln>
            <a:solidFill>
              <a:srgbClr val="4708C4"/>
            </a:solidFill>
          </a:ln>
        </p:spPr>
        <p:txBody>
          <a:bodyPr wrap="square">
            <a:spAutoFit/>
          </a:bodyPr>
          <a:lstStyle/>
          <a:p>
            <a:pPr algn="just">
              <a:lnSpc>
                <a:spcPct val="150000"/>
              </a:lnSpc>
            </a:pPr>
            <a:r>
              <a:rPr lang="ne-NP" sz="3200" b="1" dirty="0">
                <a:solidFill>
                  <a:srgbClr val="002060"/>
                </a:solidFill>
                <a:latin typeface="Preeti" pitchFamily="2" charset="0"/>
                <a:cs typeface="Kalimati" panose="00000400000000000000" pitchFamily="2"/>
              </a:rPr>
              <a:t>स्थानीय मल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स्थानीय मल गोबर, पराल, घाँस, चून, पानीलाई तह तह मिलाएर कुनै खाल्डोमा थुप्रो लगाएर सडाएर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हरियो मल एक किसिमको झार (जस्तै ढैँचा) बाट बनाइन्छ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हाडबाट बोसो झिकी जमिनमा गाडेर बनाइएको हाडमल वा खरानीको मल स्थानीय मलअन्तर्गत नै पर्दछ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661D826F-AE8D-4FB6-B40B-EF972A81D32E}"/>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42</a:t>
            </a:fld>
            <a:endParaRPr lang="en-US" dirty="0">
              <a:latin typeface="Fontasy Himali" panose="04020500000000000000" pitchFamily="82" charset="0"/>
            </a:endParaRPr>
          </a:p>
        </p:txBody>
      </p:sp>
      <p:pic>
        <p:nvPicPr>
          <p:cNvPr id="2" name="Picture 1"/>
          <p:cNvPicPr>
            <a:picLocks noChangeAspect="1"/>
          </p:cNvPicPr>
          <p:nvPr/>
        </p:nvPicPr>
        <p:blipFill>
          <a:blip r:embed="rId2"/>
          <a:stretch>
            <a:fillRect/>
          </a:stretch>
        </p:blipFill>
        <p:spPr>
          <a:xfrm>
            <a:off x="4780597" y="4370070"/>
            <a:ext cx="3657600" cy="2057400"/>
          </a:xfrm>
          <a:prstGeom prst="rect">
            <a:avLst/>
          </a:prstGeom>
        </p:spPr>
      </p:pic>
      <p:pic>
        <p:nvPicPr>
          <p:cNvPr id="3" name="Picture 2"/>
          <p:cNvPicPr>
            <a:picLocks noChangeAspect="1"/>
          </p:cNvPicPr>
          <p:nvPr/>
        </p:nvPicPr>
        <p:blipFill>
          <a:blip r:embed="rId3"/>
          <a:stretch>
            <a:fillRect/>
          </a:stretch>
        </p:blipFill>
        <p:spPr>
          <a:xfrm>
            <a:off x="990600" y="4370070"/>
            <a:ext cx="3505200" cy="2103120"/>
          </a:xfrm>
          <a:prstGeom prst="rect">
            <a:avLst/>
          </a:prstGeom>
        </p:spPr>
      </p:pic>
    </p:spTree>
    <p:extLst>
      <p:ext uri="{BB962C8B-B14F-4D97-AF65-F5344CB8AC3E}">
        <p14:creationId xmlns:p14="http://schemas.microsoft.com/office/powerpoint/2010/main" val="4126542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5800" y="838200"/>
            <a:ext cx="8105298" cy="3508653"/>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a:t>
            </a:r>
          </a:p>
          <a:p>
            <a:pPr algn="just">
              <a:lnSpc>
                <a:spcPct val="150000"/>
              </a:lnSpc>
            </a:pPr>
            <a:r>
              <a:rPr lang="ne-NP" sz="2400" dirty="0">
                <a:latin typeface="Preeti" pitchFamily="2" charset="0"/>
                <a:cs typeface="Kalimati" panose="00000400000000000000" pitchFamily="2"/>
              </a:rPr>
              <a:t>प्राङ्गारिक पदार्थहरुको प्रयोग गरेर औद्योगिक प्रकृयाबाट खनिज मल उत्पादन गरिन्छ । </a:t>
            </a:r>
          </a:p>
          <a:p>
            <a:pPr algn="just">
              <a:lnSpc>
                <a:spcPct val="150000"/>
              </a:lnSpc>
            </a:pPr>
            <a:r>
              <a:rPr lang="ne-NP" sz="2400" dirty="0">
                <a:latin typeface="Preeti" pitchFamily="2" charset="0"/>
                <a:cs typeface="Kalimati" panose="00000400000000000000" pitchFamily="2"/>
              </a:rPr>
              <a:t>एक वा एक भन्दा बढी कच्चा पदार्थहरुको विस्तृत रासायनिक रुपान्तर  गरेर वा सामान्य मिसावट गरेर यस्तो मलको उत्पादन गरिएको हुन्छ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1018107C-4256-48BB-9434-1946C550048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43</a:t>
            </a:fld>
            <a:endParaRPr lang="en-US" dirty="0">
              <a:latin typeface="Fontasy Himali" panose="04020500000000000000" pitchFamily="82" charset="0"/>
            </a:endParaRPr>
          </a:p>
        </p:txBody>
      </p:sp>
      <p:pic>
        <p:nvPicPr>
          <p:cNvPr id="2" name="Picture 1"/>
          <p:cNvPicPr>
            <a:picLocks noChangeAspect="1"/>
          </p:cNvPicPr>
          <p:nvPr/>
        </p:nvPicPr>
        <p:blipFill rotWithShape="1">
          <a:blip r:embed="rId2"/>
          <a:srcRect b="35535"/>
          <a:stretch/>
        </p:blipFill>
        <p:spPr>
          <a:xfrm>
            <a:off x="678180" y="4495800"/>
            <a:ext cx="5778821" cy="2095500"/>
          </a:xfrm>
          <a:prstGeom prst="rect">
            <a:avLst/>
          </a:prstGeom>
        </p:spPr>
      </p:pic>
      <p:pic>
        <p:nvPicPr>
          <p:cNvPr id="5122" name="Picture 2" descr="Famunera | Product - Urea fertilizer (50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6" y="449580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3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6220" y="914400"/>
            <a:ext cx="8562498" cy="3508653"/>
          </a:xfrm>
          <a:prstGeom prst="rect">
            <a:avLst/>
          </a:prstGeom>
        </p:spPr>
        <p:txBody>
          <a:bodyPr wrap="square">
            <a:spAutoFit/>
          </a:bodyPr>
          <a:lstStyle/>
          <a:p>
            <a:pPr algn="just">
              <a:lnSpc>
                <a:spcPct val="150000"/>
              </a:lnSpc>
            </a:pPr>
            <a:r>
              <a:rPr lang="ne-NP" sz="2800" b="1" dirty="0">
                <a:solidFill>
                  <a:srgbClr val="002060"/>
                </a:solidFill>
                <a:latin typeface="Preeti" pitchFamily="2" charset="0"/>
                <a:cs typeface="Kalimati" panose="00000400000000000000" pitchFamily="2"/>
              </a:rPr>
              <a:t>रासायनिक (खनिज) मल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खनिज मललाई “रासायनिक मल”, “कृत्रिम मल” वा “अप्राङ्गारिक मल” पनि भन्ने गरिन्छ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खनिज मल भन्नाले नाईट्रोजन, फोसफोरस र पोटास मुख्य तीन तत्व मध्ये एक वा धेरै तत्व भएको औद्योगिक प्रकृयाबाट उत्पादित मललाई जनाउँछ ।</a:t>
            </a:r>
            <a:endParaRPr lang="en-US" sz="2400"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484A2942-B9E2-47C1-90C7-0F25246650C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44</a:t>
            </a:fld>
            <a:endParaRPr lang="en-US" dirty="0">
              <a:latin typeface="Fontasy Himali" panose="04020500000000000000" pitchFamily="82" charset="0"/>
            </a:endParaRPr>
          </a:p>
        </p:txBody>
      </p:sp>
      <p:pic>
        <p:nvPicPr>
          <p:cNvPr id="3" name="Picture 2"/>
          <p:cNvPicPr>
            <a:picLocks noChangeAspect="1"/>
          </p:cNvPicPr>
          <p:nvPr/>
        </p:nvPicPr>
        <p:blipFill>
          <a:blip r:embed="rId2"/>
          <a:stretch>
            <a:fillRect/>
          </a:stretch>
        </p:blipFill>
        <p:spPr>
          <a:xfrm>
            <a:off x="1447800" y="4494847"/>
            <a:ext cx="6959917" cy="2144412"/>
          </a:xfrm>
          <a:prstGeom prst="rect">
            <a:avLst/>
          </a:prstGeom>
        </p:spPr>
      </p:pic>
    </p:spTree>
    <p:extLst>
      <p:ext uri="{BB962C8B-B14F-4D97-AF65-F5344CB8AC3E}">
        <p14:creationId xmlns:p14="http://schemas.microsoft.com/office/powerpoint/2010/main" val="1605596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839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2100" y="4343400"/>
            <a:ext cx="8699500" cy="1409700"/>
          </a:xfrm>
          <a:prstGeom prst="rect">
            <a:avLst/>
          </a:prstGeom>
          <a:solidFill>
            <a:schemeClr val="bg1"/>
          </a:solidFill>
          <a:ln w="38100">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महल–६ मा कोड २ वा ३ मा गोलोघेरा लगाएको अवस्थामा मात्र महल ७ र ८ भर्नु पर्दछ ।</a:t>
            </a:r>
            <a:endParaRPr lang="en-US" sz="2400" dirty="0">
              <a:solidFill>
                <a:schemeClr val="tx1"/>
              </a:solidFill>
              <a:latin typeface="Preeti" pitchFamily="2" charset="0"/>
              <a:cs typeface="Kalimati" panose="00000400000000000000" pitchFamily="2"/>
            </a:endParaRPr>
          </a:p>
        </p:txBody>
      </p:sp>
      <p:sp>
        <p:nvSpPr>
          <p:cNvPr id="4" name="Oval 3"/>
          <p:cNvSpPr/>
          <p:nvPr/>
        </p:nvSpPr>
        <p:spPr>
          <a:xfrm>
            <a:off x="5105400" y="3364230"/>
            <a:ext cx="381000" cy="2667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9">
            <a:extLst>
              <a:ext uri="{FF2B5EF4-FFF2-40B4-BE49-F238E27FC236}">
                <a16:creationId xmlns:a16="http://schemas.microsoft.com/office/drawing/2014/main" xmlns="" id="{0E774C71-31D9-443F-A7BA-A227A3595F10}"/>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45</a:t>
            </a:fld>
            <a:endParaRPr lang="en-US" dirty="0">
              <a:latin typeface="Fontasy Himali" panose="04020500000000000000" pitchFamily="82" charset="0"/>
            </a:endParaRPr>
          </a:p>
        </p:txBody>
      </p:sp>
    </p:spTree>
    <p:extLst>
      <p:ext uri="{BB962C8B-B14F-4D97-AF65-F5344CB8AC3E}">
        <p14:creationId xmlns:p14="http://schemas.microsoft.com/office/powerpoint/2010/main" val="3253198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399" y="3810000"/>
            <a:ext cx="8839199" cy="2133600"/>
          </a:xfrm>
          <a:prstGeom prst="wedgeRoundRectCallout">
            <a:avLst>
              <a:gd name="adj1" fmla="val 28190"/>
              <a:gd name="adj2" fmla="val -74930"/>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200" b="1" dirty="0">
                <a:solidFill>
                  <a:srgbClr val="0070C0"/>
                </a:solidFill>
                <a:latin typeface="Preeti" pitchFamily="2" charset="0"/>
                <a:cs typeface="Kalimati" panose="00000400000000000000" pitchFamily="2"/>
              </a:rPr>
              <a:t>कुनै बालीमा स्थानीय र खनिज दुवै मल प्रयोग गरेको भए </a:t>
            </a:r>
            <a:r>
              <a:rPr lang="ne-NP" sz="2200" b="1" dirty="0" smtClean="0">
                <a:solidFill>
                  <a:srgbClr val="0070C0"/>
                </a:solidFill>
                <a:latin typeface="Preeti" pitchFamily="2" charset="0"/>
                <a:cs typeface="Kalimati" panose="00000400000000000000" pitchFamily="2"/>
              </a:rPr>
              <a:t>खनिज वा रासायनिक </a:t>
            </a:r>
            <a:r>
              <a:rPr lang="ne-NP" sz="2200" b="1" dirty="0">
                <a:solidFill>
                  <a:srgbClr val="0070C0"/>
                </a:solidFill>
                <a:latin typeface="Preeti" pitchFamily="2" charset="0"/>
                <a:cs typeface="Kalimati" panose="00000400000000000000" pitchFamily="2"/>
              </a:rPr>
              <a:t>मलले ढाकेको क्षेत्रफल मात्र महल–७ मा लेख्नु गर्नुपर्दछ । </a:t>
            </a:r>
          </a:p>
        </p:txBody>
      </p:sp>
      <p:sp>
        <p:nvSpPr>
          <p:cNvPr id="4" name="Slide Number Placeholder 19">
            <a:extLst>
              <a:ext uri="{FF2B5EF4-FFF2-40B4-BE49-F238E27FC236}">
                <a16:creationId xmlns:a16="http://schemas.microsoft.com/office/drawing/2014/main" xmlns="" id="{E4748F76-8BA0-48E6-9D1C-B54C3B2E82F6}"/>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46</a:t>
            </a:fld>
            <a:endParaRPr lang="en-US" dirty="0">
              <a:latin typeface="Fontasy Himali" panose="04020500000000000000" pitchFamily="82" charset="0"/>
            </a:endParaRPr>
          </a:p>
        </p:txBody>
      </p:sp>
    </p:spTree>
    <p:extLst>
      <p:ext uri="{BB962C8B-B14F-4D97-AF65-F5344CB8AC3E}">
        <p14:creationId xmlns:p14="http://schemas.microsoft.com/office/powerpoint/2010/main" val="3519149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914400"/>
            <a:ext cx="8534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304801" y="4470400"/>
            <a:ext cx="8534400" cy="2057400"/>
          </a:xfrm>
          <a:prstGeom prst="wedgeRoundRectCallout">
            <a:avLst>
              <a:gd name="adj1" fmla="val 27855"/>
              <a:gd name="adj2" fmla="val -88593"/>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anose="00000400000000000000" pitchFamily="2"/>
              </a:rPr>
              <a:t>क्षेत्रफल उल्लेख गर्दा </a:t>
            </a:r>
            <a:r>
              <a:rPr lang="ne-NP" sz="2400" dirty="0" smtClean="0">
                <a:solidFill>
                  <a:schemeClr val="tx1"/>
                </a:solidFill>
                <a:latin typeface="Preeti" pitchFamily="2" charset="0"/>
                <a:cs typeface="Kalimati" panose="00000400000000000000" pitchFamily="2"/>
              </a:rPr>
              <a:t>सम्बन्धित </a:t>
            </a:r>
            <a:r>
              <a:rPr lang="ne-NP" sz="2400" dirty="0">
                <a:solidFill>
                  <a:schemeClr val="tx1"/>
                </a:solidFill>
                <a:latin typeface="Preeti" pitchFamily="2" charset="0"/>
                <a:cs typeface="Kalimati" panose="00000400000000000000" pitchFamily="2"/>
              </a:rPr>
              <a:t>बालीको कुल क्षेत्रफलमध्ये जति क्षेत्रफलमा खनिज मल प्रयोग भएको हो सो मात्र खनिज मलले ढाकेको क्षेत्रफलअन्तर्गत राख्नुपर्दछ ।</a:t>
            </a:r>
            <a:endParaRPr lang="en-US" dirty="0">
              <a:latin typeface="Preeti" pitchFamily="2" charset="0"/>
              <a:cs typeface="Kalimati" panose="00000400000000000000" pitchFamily="2"/>
            </a:endParaRPr>
          </a:p>
        </p:txBody>
      </p:sp>
      <p:sp>
        <p:nvSpPr>
          <p:cNvPr id="4" name="Slide Number Placeholder 19">
            <a:extLst>
              <a:ext uri="{FF2B5EF4-FFF2-40B4-BE49-F238E27FC236}">
                <a16:creationId xmlns:a16="http://schemas.microsoft.com/office/drawing/2014/main" xmlns="" id="{0035AA5E-74E5-4E04-A886-C1552DCAA367}"/>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47</a:t>
            </a:fld>
            <a:endParaRPr lang="en-US" dirty="0">
              <a:latin typeface="Fontasy Himali" panose="04020500000000000000" pitchFamily="82" charset="0"/>
            </a:endParaRPr>
          </a:p>
        </p:txBody>
      </p:sp>
    </p:spTree>
    <p:extLst>
      <p:ext uri="{BB962C8B-B14F-4D97-AF65-F5344CB8AC3E}">
        <p14:creationId xmlns:p14="http://schemas.microsoft.com/office/powerpoint/2010/main" val="2669324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62999"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a:xfrm>
            <a:off x="1" y="3124200"/>
            <a:ext cx="9144000" cy="3657600"/>
          </a:xfrm>
          <a:prstGeom prst="wedgeRoundRectCallout">
            <a:avLst>
              <a:gd name="adj1" fmla="val 26504"/>
              <a:gd name="adj2" fmla="val -60130"/>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000" dirty="0">
              <a:solidFill>
                <a:schemeClr val="tx1"/>
              </a:solidFill>
              <a:latin typeface="Preeti" pitchFamily="2" charset="0"/>
              <a:cs typeface="Kalimati" panose="00000400000000000000" pitchFamily="2"/>
            </a:endParaRPr>
          </a:p>
          <a:p>
            <a:pPr marL="342900" indent="-342900" algn="just">
              <a:lnSpc>
                <a:spcPct val="150000"/>
              </a:lnSpc>
              <a:buFont typeface="Arial" panose="020B0604020202020204" pitchFamily="34" charset="0"/>
              <a:buChar char="•"/>
            </a:pPr>
            <a:r>
              <a:rPr lang="ne-NP" sz="2000" b="1" dirty="0">
                <a:solidFill>
                  <a:srgbClr val="0070C0"/>
                </a:solidFill>
                <a:latin typeface="Preeti" pitchFamily="2" charset="0"/>
                <a:cs typeface="Kalimati" panose="00000400000000000000" pitchFamily="2"/>
              </a:rPr>
              <a:t>यहाँ खनिज÷रासायनिक मलको प्रयोग भएको जम्मा क्षेत्रफल उल्लेख गर्दा सम्बन्धित बालीमा मलको प्रयोग जति पटक भएको हो सबै क्षेत्रफल जोडेर एकमुष्ट उल्लेख गर्नुपर्दछ ।</a:t>
            </a:r>
          </a:p>
          <a:p>
            <a:pPr marL="342900" indent="-342900" algn="just">
              <a:lnSpc>
                <a:spcPct val="150000"/>
              </a:lnSpc>
              <a:buFont typeface="Arial" panose="020B0604020202020204" pitchFamily="34" charset="0"/>
              <a:buChar char="•"/>
            </a:pPr>
            <a:r>
              <a:rPr lang="ne-NP" sz="2000" b="1" dirty="0">
                <a:solidFill>
                  <a:srgbClr val="7030A0"/>
                </a:solidFill>
                <a:latin typeface="Preeti" pitchFamily="2" charset="0"/>
                <a:cs typeface="Kalimati" panose="00000400000000000000" pitchFamily="2"/>
              </a:rPr>
              <a:t>उदाहरणका लागि कुनै ५ कठ्ठा जग्गाको पुरै कित्तामा चैते धानमा रासायनिक मल प्रयोग गरेर पुन बर्षे धानमा पनि पुरै कित्तामा सो मल प्रयोग गरिएको रहेछ भने धानमा रासायनिक मलको प्रयोग भएको जम्मा क्षेत्रफल लेख्दा १० कठ्ठा लेख्नु 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क्षेत्रफलको एकाइ प्रश्न </a:t>
            </a:r>
            <a:r>
              <a:rPr lang="ne-NP" sz="2000" dirty="0" smtClean="0">
                <a:solidFill>
                  <a:schemeClr val="tx1"/>
                </a:solidFill>
                <a:latin typeface="Preeti" pitchFamily="2" charset="0"/>
                <a:cs typeface="Kalimati" panose="00000400000000000000" pitchFamily="2"/>
              </a:rPr>
              <a:t>नं. </a:t>
            </a:r>
            <a:r>
              <a:rPr lang="ne-NP" sz="2000" dirty="0">
                <a:solidFill>
                  <a:schemeClr val="tx1"/>
                </a:solidFill>
                <a:latin typeface="Preeti" pitchFamily="2" charset="0"/>
                <a:cs typeface="Kalimati" panose="00000400000000000000" pitchFamily="2"/>
              </a:rPr>
              <a:t>३.१ मा उल्लेख भए बमोजिमकै हुनुपर्दछ ।</a:t>
            </a:r>
            <a:r>
              <a:rPr lang="en-US" sz="2000" dirty="0">
                <a:solidFill>
                  <a:schemeClr val="tx1"/>
                </a:solidFill>
                <a:latin typeface="Preeti" pitchFamily="2" charset="0"/>
                <a:cs typeface="Kalimati" panose="00000400000000000000" pitchFamily="2"/>
              </a:rPr>
              <a:t> </a:t>
            </a:r>
          </a:p>
          <a:p>
            <a:pPr marL="342900" indent="-342900" algn="just">
              <a:lnSpc>
                <a:spcPct val="150000"/>
              </a:lnSpc>
              <a:buFont typeface="Arial" panose="020B0604020202020204" pitchFamily="34" charset="0"/>
              <a:buChar char="•"/>
            </a:pPr>
            <a:endParaRPr lang="en-US" sz="2200" dirty="0">
              <a:solidFill>
                <a:schemeClr val="tx1"/>
              </a:solidFill>
              <a:latin typeface="Preeti" pitchFamily="2" charset="0"/>
              <a:cs typeface="Kalimati" panose="00000400000000000000" pitchFamily="2"/>
            </a:endParaRPr>
          </a:p>
        </p:txBody>
      </p:sp>
      <p:sp>
        <p:nvSpPr>
          <p:cNvPr id="7" name="Slide Number Placeholder 19">
            <a:extLst>
              <a:ext uri="{FF2B5EF4-FFF2-40B4-BE49-F238E27FC236}">
                <a16:creationId xmlns:a16="http://schemas.microsoft.com/office/drawing/2014/main" xmlns="" id="{0EA53DAE-C7F2-4D85-BE07-50790B3C703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48</a:t>
            </a:fld>
            <a:endParaRPr lang="en-US" dirty="0">
              <a:latin typeface="Fontasy Himali" panose="04020500000000000000" pitchFamily="82" charset="0"/>
            </a:endParaRPr>
          </a:p>
        </p:txBody>
      </p:sp>
    </p:spTree>
    <p:extLst>
      <p:ext uri="{BB962C8B-B14F-4D97-AF65-F5344CB8AC3E}">
        <p14:creationId xmlns:p14="http://schemas.microsoft.com/office/powerpoint/2010/main" val="606246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534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152400" y="3276600"/>
            <a:ext cx="8915400" cy="3516549"/>
          </a:xfrm>
          <a:prstGeom prst="wedgeRoundRectCallout">
            <a:avLst>
              <a:gd name="adj1" fmla="val 39708"/>
              <a:gd name="adj2" fmla="val -62909"/>
              <a:gd name="adj3" fmla="val 16667"/>
            </a:avLst>
          </a:prstGeom>
          <a:solidFill>
            <a:schemeClr val="bg1"/>
          </a:solidFill>
          <a:ln>
            <a:solidFill>
              <a:srgbClr val="4708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महल–७ मा रासायसनिक मल प्रयोग भएको क्षेत्रफल लेखिसकेपछि, महल–८ मा  अनिवार्यरुपमा प्रयोग भएको खनिज÷रासायनिक मलको जम्मा परिमाण (क्वीन्टल÷किलोग्राममा) लेख्नुपर्दछ  । </a:t>
            </a:r>
          </a:p>
          <a:p>
            <a:pPr marL="342900" indent="-342900" algn="just">
              <a:lnSpc>
                <a:spcPct val="150000"/>
              </a:lnSpc>
              <a:buFont typeface="Arial" panose="020B0604020202020204" pitchFamily="34" charset="0"/>
              <a:buChar char="•"/>
            </a:pPr>
            <a:r>
              <a:rPr lang="ne-NP" sz="2000" dirty="0">
                <a:solidFill>
                  <a:schemeClr val="tx1"/>
                </a:solidFill>
                <a:latin typeface="Preeti" pitchFamily="2" charset="0"/>
                <a:cs typeface="Kalimati" panose="00000400000000000000" pitchFamily="2"/>
              </a:rPr>
              <a:t>क्वीन्टल र किलोग्राममध्ये कुनै एकाइमा परिमाण लेख्नु नपर्ने भएमा सो महलका कोठामा तेर्सो धर्को तानेर छोड्नुपर्दछ । </a:t>
            </a:r>
          </a:p>
          <a:p>
            <a:pPr marL="342900" indent="-342900" algn="just">
              <a:lnSpc>
                <a:spcPct val="150000"/>
              </a:lnSpc>
              <a:buFont typeface="Arial" panose="020B0604020202020204" pitchFamily="34" charset="0"/>
              <a:buChar char="•"/>
            </a:pPr>
            <a:r>
              <a:rPr lang="ne-NP" sz="2000" b="1" dirty="0" smtClean="0">
                <a:solidFill>
                  <a:srgbClr val="0070C0"/>
                </a:solidFill>
                <a:latin typeface="Preeti" pitchFamily="2" charset="0"/>
                <a:cs typeface="Kalimati" panose="00000400000000000000" pitchFamily="2"/>
              </a:rPr>
              <a:t>खनिज वा रासायनिक </a:t>
            </a:r>
            <a:r>
              <a:rPr lang="ne-NP" sz="2000" b="1" dirty="0">
                <a:solidFill>
                  <a:srgbClr val="0070C0"/>
                </a:solidFill>
                <a:latin typeface="Preeti" pitchFamily="2" charset="0"/>
                <a:cs typeface="Kalimati" panose="00000400000000000000" pitchFamily="2"/>
              </a:rPr>
              <a:t>मलको परिमाण खुलाउँदा एउटै बालीमा दुई तीन पटक मल प्रयोग गरेको भए सो बालीमा प्रयोग भएको जम्मा मलको परिमाण लेख्नुपर्दछ </a:t>
            </a:r>
            <a:r>
              <a:rPr lang="ne-NP" sz="2000" dirty="0">
                <a:solidFill>
                  <a:schemeClr val="tx1"/>
                </a:solidFill>
                <a:latin typeface="Preeti" pitchFamily="2" charset="0"/>
                <a:cs typeface="Kalimati" panose="00000400000000000000" pitchFamily="2"/>
              </a:rPr>
              <a:t>।</a:t>
            </a:r>
            <a:r>
              <a:rPr lang="en-US" sz="2000" dirty="0">
                <a:solidFill>
                  <a:schemeClr val="tx1"/>
                </a:solidFill>
                <a:latin typeface="Preeti" pitchFamily="2" charset="0"/>
                <a:cs typeface="Kalimati" panose="00000400000000000000" pitchFamily="2"/>
              </a:rPr>
              <a:t> </a:t>
            </a:r>
          </a:p>
        </p:txBody>
      </p:sp>
      <p:sp>
        <p:nvSpPr>
          <p:cNvPr id="4" name="Slide Number Placeholder 19">
            <a:extLst>
              <a:ext uri="{FF2B5EF4-FFF2-40B4-BE49-F238E27FC236}">
                <a16:creationId xmlns:a16="http://schemas.microsoft.com/office/drawing/2014/main" xmlns="" id="{28FDE616-1870-4352-92BB-0C0FD367FA64}"/>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49</a:t>
            </a:fld>
            <a:endParaRPr lang="en-US" dirty="0">
              <a:latin typeface="Fontasy Himali" panose="04020500000000000000" pitchFamily="82" charset="0"/>
            </a:endParaRPr>
          </a:p>
        </p:txBody>
      </p:sp>
    </p:spTree>
    <p:extLst>
      <p:ext uri="{BB962C8B-B14F-4D97-AF65-F5344CB8AC3E}">
        <p14:creationId xmlns:p14="http://schemas.microsoft.com/office/powerpoint/2010/main" val="643554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z="1600" smtClean="0">
                <a:latin typeface="Fontasy Himali" pitchFamily="82" charset="0"/>
              </a:rPr>
              <a:pPr/>
              <a:t>5</a:t>
            </a:fld>
            <a:endParaRPr lang="en-US" sz="1600" dirty="0">
              <a:latin typeface="Fontasy Himali" pitchFamily="82" charset="0"/>
            </a:endParaRPr>
          </a:p>
        </p:txBody>
      </p:sp>
      <p:graphicFrame>
        <p:nvGraphicFramePr>
          <p:cNvPr id="6" name="Diagram 5"/>
          <p:cNvGraphicFramePr/>
          <p:nvPr>
            <p:extLst>
              <p:ext uri="{D42A27DB-BD31-4B8C-83A1-F6EECF244321}">
                <p14:modId xmlns:p14="http://schemas.microsoft.com/office/powerpoint/2010/main" val="1190880069"/>
              </p:ext>
            </p:extLst>
          </p:nvPr>
        </p:nvGraphicFramePr>
        <p:xfrm>
          <a:off x="762000" y="838200"/>
          <a:ext cx="7924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022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383475"/>
            <a:ext cx="4972050" cy="1015663"/>
          </a:xfrm>
          <a:prstGeom prst="rect">
            <a:avLst/>
          </a:prstGeom>
        </p:spPr>
        <p:txBody>
          <a:bodyPr wrap="square">
            <a:spAutoFit/>
          </a:bodyPr>
          <a:lstStyle/>
          <a:p>
            <a:pPr algn="ctr"/>
            <a:r>
              <a:rPr lang="ne-NP" sz="6000" b="1" dirty="0">
                <a:solidFill>
                  <a:srgbClr val="142DAC"/>
                </a:solidFill>
                <a:latin typeface="Kokila" panose="020B0604020202020204" pitchFamily="34" charset="0"/>
                <a:cs typeface="Kokila" panose="020B0604020202020204" pitchFamily="34" charset="0"/>
              </a:rPr>
              <a:t>छलफल तथा प्रश्नोत्तर</a:t>
            </a:r>
            <a:endParaRPr lang="en-US" sz="6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8639088" y="6477616"/>
            <a:ext cx="462206" cy="304184"/>
          </a:xfrm>
        </p:spPr>
        <p:txBody>
          <a:bodyPr/>
          <a:lstStyle/>
          <a:p>
            <a:pPr algn="ctr"/>
            <a:fld id="{26402401-4522-4C0F-A737-197EB07E49FF}" type="slidenum">
              <a:rPr lang="en-US" sz="1350">
                <a:latin typeface="Fontasy Himali" panose="04020500000000000000" pitchFamily="82" charset="0"/>
              </a:rPr>
              <a:pPr algn="ctr"/>
              <a:t>50</a:t>
            </a:fld>
            <a:endParaRPr lang="en-US" sz="1350" dirty="0">
              <a:latin typeface="Fontasy Himali" panose="04020500000000000000" pitchFamily="82" charset="0"/>
            </a:endParaRPr>
          </a:p>
        </p:txBody>
      </p:sp>
      <p:pic>
        <p:nvPicPr>
          <p:cNvPr id="6" name="Picture 2" descr="These mistakes can ruin your chances at group discussions | TJinsite">
            <a:extLst>
              <a:ext uri="{FF2B5EF4-FFF2-40B4-BE49-F238E27FC236}">
                <a16:creationId xmlns:a16="http://schemas.microsoft.com/office/drawing/2014/main" xmlns=""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403" y="2938578"/>
            <a:ext cx="4488891" cy="2616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xmlns=""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09" y="2940489"/>
            <a:ext cx="4140939" cy="26065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xmlns="" id="{BCDB3D78-BB87-40A8-B040-338296628C75}"/>
              </a:ext>
            </a:extLst>
          </p:cNvPr>
          <p:cNvSpPr/>
          <p:nvPr/>
        </p:nvSpPr>
        <p:spPr>
          <a:xfrm>
            <a:off x="5435454" y="1492222"/>
            <a:ext cx="3297952" cy="1459646"/>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9">
            <a:extLst>
              <a:ext uri="{FF2B5EF4-FFF2-40B4-BE49-F238E27FC236}">
                <a16:creationId xmlns:a16="http://schemas.microsoft.com/office/drawing/2014/main" xmlns="" id="{2C04F729-EF79-467B-B92C-03BF526CF289}"/>
              </a:ext>
            </a:extLst>
          </p:cNvPr>
          <p:cNvSpPr txBox="1">
            <a:spLocks/>
          </p:cNvSpPr>
          <p:nvPr/>
        </p:nvSpPr>
        <p:spPr>
          <a:xfrm>
            <a:off x="8438197" y="56578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51</a:t>
            </a:fld>
            <a:endParaRPr lang="en-US" sz="1350" dirty="0">
              <a:latin typeface="Fontasy Himali" panose="04020500000000000000" pitchFamily="82" charset="0"/>
            </a:endParaRPr>
          </a:p>
        </p:txBody>
      </p:sp>
      <p:sp>
        <p:nvSpPr>
          <p:cNvPr id="9" name="Text Placeholder 1">
            <a:extLst>
              <a:ext uri="{FF2B5EF4-FFF2-40B4-BE49-F238E27FC236}">
                <a16:creationId xmlns:a16="http://schemas.microsoft.com/office/drawing/2014/main" xmlns="" id="{36DD24BB-510A-44D5-8931-9A2D36D8F068}"/>
              </a:ext>
            </a:extLst>
          </p:cNvPr>
          <p:cNvSpPr txBox="1">
            <a:spLocks/>
          </p:cNvSpPr>
          <p:nvPr/>
        </p:nvSpPr>
        <p:spPr>
          <a:xfrm>
            <a:off x="420527" y="762000"/>
            <a:ext cx="8305800" cy="7139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b="1" dirty="0">
                <a:solidFill>
                  <a:srgbClr val="0070C0"/>
                </a:solidFill>
                <a:cs typeface="Kalimati" pitchFamily="2"/>
              </a:rPr>
              <a:t>पुनरावलोकनका लागि केही प्रश्नहरू</a:t>
            </a:r>
            <a:endParaRPr lang="ne-NP" sz="2800" dirty="0">
              <a:solidFill>
                <a:srgbClr val="002060"/>
              </a:solidFill>
              <a:latin typeface="Ganesh" pitchFamily="2" charset="0"/>
              <a:cs typeface="Kalimati" panose="00000400000000000000" pitchFamily="2"/>
            </a:endParaRPr>
          </a:p>
        </p:txBody>
      </p:sp>
      <p:sp>
        <p:nvSpPr>
          <p:cNvPr id="15" name="TextBox 14">
            <a:extLst>
              <a:ext uri="{FF2B5EF4-FFF2-40B4-BE49-F238E27FC236}">
                <a16:creationId xmlns:a16="http://schemas.microsoft.com/office/drawing/2014/main" xmlns="" id="{35A4C6A1-AD83-4CA5-8504-2B60162F293D}"/>
              </a:ext>
            </a:extLst>
          </p:cNvPr>
          <p:cNvSpPr txBox="1"/>
          <p:nvPr/>
        </p:nvSpPr>
        <p:spPr>
          <a:xfrm>
            <a:off x="480534" y="1634054"/>
            <a:ext cx="8226743" cy="4832092"/>
          </a:xfrm>
          <a:prstGeom prst="rect">
            <a:avLst/>
          </a:prstGeom>
          <a:noFill/>
        </p:spPr>
        <p:txBody>
          <a:bodyPr wrap="square">
            <a:spAutoFit/>
          </a:bodyPr>
          <a:lstStyle/>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a:t>
            </a:r>
            <a:r>
              <a:rPr lang="ne-NP" sz="2400" b="1" dirty="0" smtClean="0">
                <a:latin typeface="Preeti" pitchFamily="2" charset="0"/>
                <a:ea typeface="Calibri" panose="020F0502020204030204" pitchFamily="34" charset="0"/>
                <a:cs typeface="Kalimati" panose="00000400000000000000" pitchFamily="2"/>
              </a:rPr>
              <a:t>१</a:t>
            </a:r>
            <a:r>
              <a:rPr lang="en-US" sz="2400" b="1" dirty="0" smtClean="0">
                <a:latin typeface="Preeti" pitchFamily="2" charset="0"/>
                <a:ea typeface="Calibri" panose="020F0502020204030204" pitchFamily="34" charset="0"/>
                <a:cs typeface="Kalimati" panose="00000400000000000000" pitchFamily="2"/>
              </a:rPr>
              <a:t> M</a:t>
            </a:r>
            <a:r>
              <a:rPr lang="ne-NP" sz="2400" b="1"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एक प्रकार को अस्थायी र मिश्रित अस्थायी बाली भन्नाले के बुझिन्छ ? </a:t>
            </a:r>
            <a:endParaRPr lang="en-US" sz="2400" dirty="0" smtClean="0">
              <a:latin typeface="Preeti" pitchFamily="2" charset="0"/>
              <a:ea typeface="Calibri" panose="020F0502020204030204" pitchFamily="34" charset="0"/>
              <a:cs typeface="Kalimati" panose="00000400000000000000" pitchFamily="2"/>
            </a:endParaRPr>
          </a:p>
          <a:p>
            <a:pPr>
              <a:lnSpc>
                <a:spcPct val="150000"/>
              </a:lnSpc>
              <a:spcAft>
                <a:spcPts val="600"/>
              </a:spcAft>
            </a:pPr>
            <a:r>
              <a:rPr lang="ne-NP" sz="2400" b="1" dirty="0" smtClean="0">
                <a:solidFill>
                  <a:srgbClr val="002060"/>
                </a:solidFill>
                <a:latin typeface="Preeti" pitchFamily="2" charset="0"/>
                <a:ea typeface="Calibri" panose="020F0502020204030204" pitchFamily="34" charset="0"/>
                <a:cs typeface="Kalimati" panose="00000400000000000000" pitchFamily="2"/>
              </a:rPr>
              <a:t>प्रश्न </a:t>
            </a:r>
            <a:r>
              <a:rPr lang="ne-NP" sz="2400" b="1" dirty="0">
                <a:solidFill>
                  <a:srgbClr val="002060"/>
                </a:solidFill>
                <a:latin typeface="Preeti" pitchFamily="2" charset="0"/>
                <a:ea typeface="Calibri" panose="020F0502020204030204" pitchFamily="34" charset="0"/>
                <a:cs typeface="Kalimati" panose="00000400000000000000" pitchFamily="2"/>
              </a:rPr>
              <a:t>२ </a:t>
            </a:r>
            <a:r>
              <a:rPr lang="en-US" sz="2400" b="1" dirty="0">
                <a:solidFill>
                  <a:srgbClr val="002060"/>
                </a:solidFill>
                <a:latin typeface="Preeti" pitchFamily="2" charset="0"/>
                <a:ea typeface="Calibri" panose="020F0502020204030204" pitchFamily="34" charset="0"/>
                <a:cs typeface="Kalimati" panose="00000400000000000000" pitchFamily="2"/>
              </a:rPr>
              <a:t>M</a:t>
            </a:r>
            <a:r>
              <a:rPr lang="ne-NP" sz="2400" b="1" dirty="0" smtClean="0">
                <a:solidFill>
                  <a:srgbClr val="002060"/>
                </a:solidFill>
                <a:latin typeface="Preeti" pitchFamily="2" charset="0"/>
                <a:ea typeface="Calibri" panose="020F0502020204030204" pitchFamily="34" charset="0"/>
                <a:cs typeface="Kalimati" panose="00000400000000000000" pitchFamily="2"/>
              </a:rPr>
              <a:t> </a:t>
            </a:r>
            <a:r>
              <a:rPr lang="ne-NP" sz="2400" dirty="0">
                <a:solidFill>
                  <a:srgbClr val="002060"/>
                </a:solidFill>
                <a:latin typeface="Preeti" pitchFamily="2" charset="0"/>
                <a:ea typeface="Calibri" panose="020F0502020204030204" pitchFamily="34" charset="0"/>
                <a:cs typeface="Kalimati" panose="00000400000000000000" pitchFamily="2"/>
              </a:rPr>
              <a:t>सुन्तलाको बगैचामा </a:t>
            </a:r>
            <a:r>
              <a:rPr lang="ne-NP" sz="2400" dirty="0" smtClean="0">
                <a:solidFill>
                  <a:srgbClr val="002060"/>
                </a:solidFill>
                <a:latin typeface="Preeti" pitchFamily="2" charset="0"/>
                <a:ea typeface="Calibri" panose="020F0502020204030204" pitchFamily="34" charset="0"/>
                <a:cs typeface="Kalimati" panose="00000400000000000000" pitchFamily="2"/>
              </a:rPr>
              <a:t>सन्दर्भ </a:t>
            </a:r>
            <a:r>
              <a:rPr lang="ne-NP" sz="2400" dirty="0">
                <a:solidFill>
                  <a:srgbClr val="002060"/>
                </a:solidFill>
                <a:latin typeface="Preeti" pitchFamily="2" charset="0"/>
                <a:ea typeface="Calibri" panose="020F0502020204030204" pitchFamily="34" charset="0"/>
                <a:cs typeface="Kalimati" panose="00000400000000000000" pitchFamily="2"/>
              </a:rPr>
              <a:t>वर्षमा लसुन पनि लगाएको रहेछ भने यो कुन बाली </a:t>
            </a:r>
            <a:r>
              <a:rPr lang="ne-NP" sz="2400" dirty="0" smtClean="0">
                <a:solidFill>
                  <a:srgbClr val="002060"/>
                </a:solidFill>
                <a:latin typeface="Preeti" pitchFamily="2" charset="0"/>
                <a:ea typeface="Calibri" panose="020F0502020204030204" pitchFamily="34" charset="0"/>
                <a:cs typeface="Kalimati" panose="00000400000000000000" pitchFamily="2"/>
              </a:rPr>
              <a:t>अन्तर्गत </a:t>
            </a:r>
            <a:r>
              <a:rPr lang="ne-NP" sz="2400" dirty="0">
                <a:solidFill>
                  <a:srgbClr val="002060"/>
                </a:solidFill>
                <a:latin typeface="Preeti" pitchFamily="2" charset="0"/>
                <a:ea typeface="Calibri" panose="020F0502020204030204" pitchFamily="34" charset="0"/>
                <a:cs typeface="Kalimati" panose="00000400000000000000" pitchFamily="2"/>
              </a:rPr>
              <a:t>पर्दछ र किन ?  </a:t>
            </a:r>
          </a:p>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३ </a:t>
            </a:r>
            <a:r>
              <a:rPr lang="en-US" sz="2400" b="1" dirty="0">
                <a:latin typeface="Preeti" pitchFamily="2" charset="0"/>
                <a:ea typeface="Calibri" panose="020F0502020204030204" pitchFamily="34" charset="0"/>
                <a:cs typeface="Kalimati" panose="00000400000000000000" pitchFamily="2"/>
              </a:rPr>
              <a:t>M</a:t>
            </a:r>
            <a:r>
              <a:rPr lang="ne-NP" sz="2400" b="1" dirty="0" smtClean="0">
                <a:latin typeface="Preeti" pitchFamily="2" charset="0"/>
                <a:ea typeface="Calibri" panose="020F0502020204030204" pitchFamily="34" charset="0"/>
                <a:cs typeface="Kalimati" panose="00000400000000000000" pitchFamily="2"/>
              </a:rPr>
              <a:t> </a:t>
            </a:r>
            <a:r>
              <a:rPr lang="ne-NP" sz="2400" dirty="0">
                <a:latin typeface="Preeti" pitchFamily="2" charset="0"/>
                <a:ea typeface="Calibri" panose="020F0502020204030204" pitchFamily="34" charset="0"/>
                <a:cs typeface="Kalimati" panose="00000400000000000000" pitchFamily="2"/>
              </a:rPr>
              <a:t>उन्नत र वर्णशंकर विजनमा के फरक छ ?</a:t>
            </a:r>
          </a:p>
          <a:p>
            <a:pPr>
              <a:lnSpc>
                <a:spcPct val="150000"/>
              </a:lnSpc>
              <a:spcAft>
                <a:spcPts val="600"/>
              </a:spcAft>
            </a:pPr>
            <a:r>
              <a:rPr lang="ne-NP" sz="2400" b="1" dirty="0">
                <a:solidFill>
                  <a:srgbClr val="002060"/>
                </a:solidFill>
                <a:latin typeface="Preeti" pitchFamily="2" charset="0"/>
                <a:ea typeface="Calibri" panose="020F0502020204030204" pitchFamily="34" charset="0"/>
                <a:cs typeface="Kalimati" panose="00000400000000000000" pitchFamily="2"/>
              </a:rPr>
              <a:t>प्रश्न ४ </a:t>
            </a:r>
            <a:r>
              <a:rPr lang="en-US" sz="2400" b="1" dirty="0">
                <a:solidFill>
                  <a:srgbClr val="002060"/>
                </a:solidFill>
                <a:latin typeface="Preeti" pitchFamily="2" charset="0"/>
                <a:ea typeface="Calibri" panose="020F0502020204030204" pitchFamily="34" charset="0"/>
                <a:cs typeface="Kalimati" panose="00000400000000000000" pitchFamily="2"/>
              </a:rPr>
              <a:t>M</a:t>
            </a:r>
            <a:r>
              <a:rPr lang="ne-NP" sz="2400" b="1" dirty="0" smtClean="0">
                <a:solidFill>
                  <a:srgbClr val="002060"/>
                </a:solidFill>
                <a:latin typeface="Preeti" pitchFamily="2" charset="0"/>
                <a:ea typeface="Calibri" panose="020F0502020204030204" pitchFamily="34" charset="0"/>
                <a:cs typeface="Kalimati" panose="00000400000000000000" pitchFamily="2"/>
              </a:rPr>
              <a:t> </a:t>
            </a:r>
            <a:r>
              <a:rPr lang="ne-NP" sz="2400" dirty="0">
                <a:solidFill>
                  <a:srgbClr val="002060"/>
                </a:solidFill>
                <a:latin typeface="Preeti" pitchFamily="2" charset="0"/>
                <a:ea typeface="Calibri" panose="020F0502020204030204" pitchFamily="34" charset="0"/>
                <a:cs typeface="Kalimati" panose="00000400000000000000" pitchFamily="2"/>
              </a:rPr>
              <a:t>विषादीको प्रकार </a:t>
            </a:r>
            <a:r>
              <a:rPr lang="ne-NP" sz="2400" dirty="0" smtClean="0">
                <a:solidFill>
                  <a:srgbClr val="002060"/>
                </a:solidFill>
                <a:latin typeface="Preeti" pitchFamily="2" charset="0"/>
                <a:ea typeface="Calibri" panose="020F0502020204030204" pitchFamily="34" charset="0"/>
                <a:cs typeface="Kalimati" panose="00000400000000000000" pitchFamily="2"/>
              </a:rPr>
              <a:t>के</a:t>
            </a:r>
            <a:r>
              <a:rPr lang="ne-NP" sz="2400" dirty="0">
                <a:solidFill>
                  <a:srgbClr val="002060"/>
                </a:solidFill>
                <a:latin typeface="Preeti" pitchFamily="2" charset="0"/>
                <a:ea typeface="Calibri" panose="020F0502020204030204" pitchFamily="34" charset="0"/>
                <a:cs typeface="Kalimati" panose="00000400000000000000" pitchFamily="2"/>
              </a:rPr>
              <a:t>-</a:t>
            </a:r>
            <a:r>
              <a:rPr lang="ne-NP" sz="2400" dirty="0" smtClean="0">
                <a:solidFill>
                  <a:srgbClr val="002060"/>
                </a:solidFill>
                <a:latin typeface="Preeti" pitchFamily="2" charset="0"/>
                <a:ea typeface="Calibri" panose="020F0502020204030204" pitchFamily="34" charset="0"/>
                <a:cs typeface="Kalimati" panose="00000400000000000000" pitchFamily="2"/>
              </a:rPr>
              <a:t>के </a:t>
            </a:r>
            <a:r>
              <a:rPr lang="ne-NP" sz="2400" dirty="0">
                <a:solidFill>
                  <a:srgbClr val="002060"/>
                </a:solidFill>
                <a:latin typeface="Preeti" pitchFamily="2" charset="0"/>
                <a:ea typeface="Calibri" panose="020F0502020204030204" pitchFamily="34" charset="0"/>
                <a:cs typeface="Kalimati" panose="00000400000000000000" pitchFamily="2"/>
              </a:rPr>
              <a:t>हुन ?</a:t>
            </a:r>
          </a:p>
          <a:p>
            <a:pPr>
              <a:lnSpc>
                <a:spcPct val="150000"/>
              </a:lnSpc>
              <a:spcAft>
                <a:spcPts val="600"/>
              </a:spcAft>
            </a:pPr>
            <a:r>
              <a:rPr lang="ne-NP" sz="2400" b="1" dirty="0">
                <a:latin typeface="Preeti" pitchFamily="2" charset="0"/>
                <a:ea typeface="Calibri" panose="020F0502020204030204" pitchFamily="34" charset="0"/>
                <a:cs typeface="Kalimati" panose="00000400000000000000" pitchFamily="2"/>
              </a:rPr>
              <a:t>प्रश्न ५ </a:t>
            </a:r>
            <a:r>
              <a:rPr lang="en-US" sz="2400" b="1" dirty="0">
                <a:latin typeface="Preeti" pitchFamily="2" charset="0"/>
                <a:ea typeface="Calibri" panose="020F0502020204030204" pitchFamily="34" charset="0"/>
                <a:cs typeface="Kalimati" panose="00000400000000000000" pitchFamily="2"/>
              </a:rPr>
              <a:t>M</a:t>
            </a:r>
            <a:r>
              <a:rPr lang="ne-NP" sz="2400" b="1" dirty="0" smtClean="0">
                <a:latin typeface="Preeti" pitchFamily="2" charset="0"/>
                <a:ea typeface="Calibri" panose="020F0502020204030204" pitchFamily="34" charset="0"/>
                <a:cs typeface="Kalimati" panose="00000400000000000000" pitchFamily="2"/>
              </a:rPr>
              <a:t> </a:t>
            </a:r>
            <a:r>
              <a:rPr lang="ne-NP" sz="2400" dirty="0" smtClean="0">
                <a:latin typeface="Preeti" pitchFamily="2" charset="0"/>
                <a:ea typeface="Calibri" panose="020F0502020204030204" pitchFamily="34" charset="0"/>
                <a:cs typeface="Kalimati" panose="00000400000000000000" pitchFamily="2"/>
              </a:rPr>
              <a:t>जैविक र खनिज वा रासायनिक </a:t>
            </a:r>
            <a:r>
              <a:rPr lang="ne-NP" sz="2400" dirty="0">
                <a:latin typeface="Preeti" pitchFamily="2" charset="0"/>
                <a:ea typeface="Calibri" panose="020F0502020204030204" pitchFamily="34" charset="0"/>
                <a:cs typeface="Kalimati" panose="00000400000000000000" pitchFamily="2"/>
              </a:rPr>
              <a:t>मलको उदाहरण भन्नुहोस ।</a:t>
            </a:r>
            <a:endParaRPr lang="en-US" sz="3200" dirty="0">
              <a:cs typeface="Kalimati" panose="00000400000000000000" pitchFamily="2"/>
            </a:endParaRPr>
          </a:p>
        </p:txBody>
      </p:sp>
    </p:spTree>
    <p:extLst>
      <p:ext uri="{BB962C8B-B14F-4D97-AF65-F5344CB8AC3E}">
        <p14:creationId xmlns:p14="http://schemas.microsoft.com/office/powerpoint/2010/main" val="1579846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951" y="2133600"/>
            <a:ext cx="8410098" cy="3048000"/>
          </a:xfrm>
          <a:noFill/>
          <a:ln>
            <a:noFill/>
          </a:ln>
          <a:effectLst/>
        </p:spPr>
        <p:txBody>
          <a:bodyPr>
            <a:noAutofit/>
          </a:bodyPr>
          <a:lstStyle/>
          <a:p>
            <a:pPr marL="514350" indent="-514350">
              <a:lnSpc>
                <a:spcPct val="150000"/>
              </a:lnSpc>
              <a:spcAft>
                <a:spcPts val="600"/>
              </a:spcAft>
              <a:buFont typeface="Wingdings" panose="05000000000000000000" pitchFamily="2" charset="2"/>
              <a:buChar char="§"/>
              <a:tabLst>
                <a:tab pos="914400" algn="l"/>
              </a:tabLst>
            </a:pPr>
            <a:r>
              <a:rPr lang="ne-NP" sz="2400" b="1" dirty="0">
                <a:solidFill>
                  <a:srgbClr val="0070C0"/>
                </a:solidFill>
                <a:cs typeface="Kalimati" pitchFamily="2"/>
              </a:rPr>
              <a:t>कित्ताअनुसार विभिन्न किसिमका बाली</a:t>
            </a:r>
            <a:r>
              <a:rPr lang="en-US" sz="2400" b="1" dirty="0">
                <a:solidFill>
                  <a:srgbClr val="0070C0"/>
                </a:solidFill>
                <a:cs typeface="Kalimati" pitchFamily="2"/>
              </a:rPr>
              <a:t> </a:t>
            </a:r>
            <a:r>
              <a:rPr lang="ne-NP" sz="2400" b="1" dirty="0">
                <a:solidFill>
                  <a:srgbClr val="0070C0"/>
                </a:solidFill>
                <a:cs typeface="Kalimati" pitchFamily="2"/>
              </a:rPr>
              <a:t>लगाएको जग्गाको </a:t>
            </a:r>
            <a:r>
              <a:rPr lang="ne-NP" sz="2400" b="1" dirty="0" smtClean="0">
                <a:solidFill>
                  <a:srgbClr val="0070C0"/>
                </a:solidFill>
                <a:cs typeface="Kalimati" pitchFamily="2"/>
              </a:rPr>
              <a:t>विवरण ।</a:t>
            </a:r>
            <a:endParaRPr lang="en-US" sz="2400" b="1" dirty="0">
              <a:solidFill>
                <a:srgbClr val="0070C0"/>
              </a:solidFill>
              <a:cs typeface="Kalimati" pitchFamily="2"/>
            </a:endParaRPr>
          </a:p>
          <a:p>
            <a:pPr marL="514350" indent="-514350">
              <a:lnSpc>
                <a:spcPct val="150000"/>
              </a:lnSpc>
              <a:spcAft>
                <a:spcPts val="600"/>
              </a:spcAft>
              <a:buFont typeface="Wingdings" panose="05000000000000000000" pitchFamily="2" charset="2"/>
              <a:buChar char="§"/>
              <a:tabLst>
                <a:tab pos="914400" algn="l"/>
              </a:tabLst>
            </a:pPr>
            <a:r>
              <a:rPr lang="ne-NP" sz="2400" b="1" dirty="0">
                <a:solidFill>
                  <a:srgbClr val="0070C0"/>
                </a:solidFill>
                <a:cs typeface="Kalimati" pitchFamily="2"/>
              </a:rPr>
              <a:t>प्रमुख बालीअनुसार कृषि </a:t>
            </a:r>
            <a:r>
              <a:rPr lang="ne-NP" sz="2400" b="1" dirty="0" smtClean="0">
                <a:solidFill>
                  <a:srgbClr val="0070C0"/>
                </a:solidFill>
                <a:cs typeface="Kalimati" pitchFamily="2"/>
              </a:rPr>
              <a:t>सामग्री (बीउविजन, विषादी, मल) को प्रयोग ।</a:t>
            </a:r>
          </a:p>
        </p:txBody>
      </p:sp>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8438197" y="56578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52</a:t>
            </a:fld>
            <a:endParaRPr lang="en-US" sz="1350"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0" y="1000361"/>
            <a:ext cx="9144000" cy="89511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3600" b="1" dirty="0">
                <a:solidFill>
                  <a:srgbClr val="000099"/>
                </a:solidFill>
                <a:cs typeface="Kalimati" pitchFamily="2"/>
              </a:rPr>
              <a:t>सारांश तथा निष्कर्ष</a:t>
            </a:r>
          </a:p>
        </p:txBody>
      </p:sp>
    </p:spTree>
    <p:extLst>
      <p:ext uri="{BB962C8B-B14F-4D97-AF65-F5344CB8AC3E}">
        <p14:creationId xmlns:p14="http://schemas.microsoft.com/office/powerpoint/2010/main" val="4079405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9">
            <a:extLst>
              <a:ext uri="{FF2B5EF4-FFF2-40B4-BE49-F238E27FC236}">
                <a16:creationId xmlns:a16="http://schemas.microsoft.com/office/drawing/2014/main" xmlns="" id="{C906ED90-6D25-4193-A357-B4540218F121}"/>
              </a:ext>
            </a:extLst>
          </p:cNvPr>
          <p:cNvSpPr txBox="1">
            <a:spLocks/>
          </p:cNvSpPr>
          <p:nvPr/>
        </p:nvSpPr>
        <p:spPr>
          <a:xfrm>
            <a:off x="8438197" y="6496050"/>
            <a:ext cx="705803" cy="2857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sz="1350">
                <a:latin typeface="Fontasy Himali" panose="04020500000000000000" pitchFamily="82" charset="0"/>
              </a:rPr>
              <a:pPr algn="r">
                <a:lnSpc>
                  <a:spcPct val="150000"/>
                </a:lnSpc>
              </a:pPr>
              <a:t>53</a:t>
            </a:fld>
            <a:endParaRPr lang="en-US" sz="1350" dirty="0">
              <a:latin typeface="Fontasy Himali" panose="04020500000000000000" pitchFamily="82" charset="0"/>
            </a:endParaRPr>
          </a:p>
        </p:txBody>
      </p:sp>
      <p:sp>
        <p:nvSpPr>
          <p:cNvPr id="8" name="Text Placeholder 1">
            <a:extLst>
              <a:ext uri="{FF2B5EF4-FFF2-40B4-BE49-F238E27FC236}">
                <a16:creationId xmlns:a16="http://schemas.microsoft.com/office/drawing/2014/main" xmlns="" id="{9ADCC6DE-9B41-49CF-910E-1D1E23867D31}"/>
              </a:ext>
            </a:extLst>
          </p:cNvPr>
          <p:cNvSpPr txBox="1">
            <a:spLocks/>
          </p:cNvSpPr>
          <p:nvPr/>
        </p:nvSpPr>
        <p:spPr>
          <a:xfrm>
            <a:off x="228600" y="1447800"/>
            <a:ext cx="8686800" cy="158091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a:t>
            </a:r>
            <a:endParaRPr lang="ne-NP" sz="2400" b="1" dirty="0" smtClean="0">
              <a:solidFill>
                <a:srgbClr val="0070C0"/>
              </a:solidFill>
              <a:cs typeface="Kalimati" pitchFamily="2"/>
            </a:endParaRPr>
          </a:p>
          <a:p>
            <a:pPr marL="0" indent="0" algn="ctr">
              <a:lnSpc>
                <a:spcPct val="150000"/>
              </a:lnSpc>
              <a:buNone/>
            </a:pPr>
            <a:r>
              <a:rPr lang="ne-NP" sz="2400" b="1" dirty="0" smtClean="0">
                <a:solidFill>
                  <a:srgbClr val="0070C0"/>
                </a:solidFill>
                <a:cs typeface="Kalimati" pitchFamily="2"/>
              </a:rPr>
              <a:t>पेज ५३ </a:t>
            </a:r>
            <a:r>
              <a:rPr lang="ne-NP" sz="2400" b="1" dirty="0">
                <a:solidFill>
                  <a:srgbClr val="0070C0"/>
                </a:solidFill>
                <a:cs typeface="Kalimati" pitchFamily="2"/>
              </a:rPr>
              <a:t>देखि </a:t>
            </a:r>
            <a:r>
              <a:rPr lang="ne-NP" sz="2400" b="1" dirty="0" smtClean="0">
                <a:solidFill>
                  <a:srgbClr val="0070C0"/>
                </a:solidFill>
                <a:cs typeface="Kalimati" pitchFamily="2"/>
              </a:rPr>
              <a:t>५८ </a:t>
            </a:r>
            <a:r>
              <a:rPr lang="ne-NP" sz="2400" b="1" dirty="0">
                <a:solidFill>
                  <a:srgbClr val="0070C0"/>
                </a:solidFill>
                <a:cs typeface="Kalimati" pitchFamily="2"/>
              </a:rPr>
              <a:t>सम्म अध्ययन गर्नुहोस् </a:t>
            </a:r>
          </a:p>
        </p:txBody>
      </p:sp>
      <p:sp>
        <p:nvSpPr>
          <p:cNvPr id="9" name="Rectangle 8"/>
          <p:cNvSpPr/>
          <p:nvPr/>
        </p:nvSpPr>
        <p:spPr>
          <a:xfrm>
            <a:off x="3200400" y="3429000"/>
            <a:ext cx="2912977" cy="923330"/>
          </a:xfrm>
          <a:prstGeom prst="rect">
            <a:avLst/>
          </a:prstGeom>
        </p:spPr>
        <p:txBody>
          <a:bodyPr wrap="none">
            <a:spAutoFit/>
          </a:bodyPr>
          <a:lstStyle/>
          <a:p>
            <a:r>
              <a:rPr lang="ne-NP" sz="5400" dirty="0">
                <a:solidFill>
                  <a:schemeClr val="tx2"/>
                </a:solidFill>
                <a:cs typeface="Kalimati" pitchFamily="2"/>
              </a:rPr>
              <a:t>ध</a:t>
            </a:r>
            <a:r>
              <a:rPr lang="ne-NP" sz="5400" dirty="0" smtClean="0">
                <a:solidFill>
                  <a:schemeClr val="tx2"/>
                </a:solidFill>
                <a:cs typeface="Kalimati" pitchFamily="2"/>
              </a:rPr>
              <a:t>न्यवाद !</a:t>
            </a:r>
            <a:endParaRPr lang="en-US" sz="5400" dirty="0"/>
          </a:p>
        </p:txBody>
      </p:sp>
    </p:spTree>
    <p:extLst>
      <p:ext uri="{BB962C8B-B14F-4D97-AF65-F5344CB8AC3E}">
        <p14:creationId xmlns:p14="http://schemas.microsoft.com/office/powerpoint/2010/main" val="102458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6400" y="1219200"/>
            <a:ext cx="8382000" cy="461664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कुनै खास बाली लागेको जग्गाको क्षेत्रफलअन्तर्गत एक सन्दर्भ वर्ष भित्र सो बाली लगाइएको जम्माजम्मी जग्गाको क्षेत्रफल पर्दछ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एउटै सन्दर्भ वर्षमा एउटै जग्गामा एक पटकभन्दा बढी अस्थायी बालीहरु लगाइएका हुन सक्छन्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यस्तो अवस्थामा एउटै जग्गामा एकै सन्दर्भ वर्षमा जति पटक बाली लगाइन्छ त्यति नै पटक जग्गाको क्षेत्रफल गणना गरिन्छ । </a:t>
            </a:r>
            <a:endParaRPr lang="en-US" sz="2400" b="1" dirty="0">
              <a:solidFill>
                <a:srgbClr val="0070C0"/>
              </a:solidFill>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39451272-B678-49BB-A2BE-F530ED12518A}"/>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Tree>
    <p:extLst>
      <p:ext uri="{BB962C8B-B14F-4D97-AF65-F5344CB8AC3E}">
        <p14:creationId xmlns:p14="http://schemas.microsoft.com/office/powerpoint/2010/main" val="3665950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47198" y="1219200"/>
            <a:ext cx="8343900" cy="4616648"/>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विभिन्न बाली लागेको जग्गा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एउटै बालीले एकभन्दा बढी कृषि उत्पादन दिने भएमा मुख्यबालीको रूपमा कुनै कृषि उत्पादनलाई गणना गरी एक पटक मात्र क्षेत्रफलमा समावेश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दोहोरो हिसावले क्षेत्रफल उल्लेख गर्नु हुँदैन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जस्तैः कपासको रुखबाट कपासको बीउ (तेलहन) र कपास उत्पादन हुने भए तापनि मुख्य बाली (कपास) लागेको जग्गाको क्षेत्रफल मात्र लेख्नुपर्छ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6E11FEB7-6B47-4596-BDA7-CD8865B9BB7B}"/>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Tree>
    <p:extLst>
      <p:ext uri="{BB962C8B-B14F-4D97-AF65-F5344CB8AC3E}">
        <p14:creationId xmlns:p14="http://schemas.microsoft.com/office/powerpoint/2010/main" val="465894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447800"/>
            <a:ext cx="8534400" cy="5170646"/>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 </a:t>
            </a:r>
            <a:r>
              <a:rPr lang="ne-NP" sz="2400" dirty="0" smtClean="0">
                <a:latin typeface="Preeti" pitchFamily="2" charset="0"/>
                <a:cs typeface="Kalimati" panose="00000400000000000000" pitchFamily="2"/>
              </a:rPr>
              <a:t>कृषि (सन्दर्भ) वर्ष </a:t>
            </a:r>
            <a:r>
              <a:rPr lang="ne-NP" sz="2400" dirty="0">
                <a:latin typeface="Preeti" pitchFamily="2" charset="0"/>
                <a:cs typeface="Kalimati" panose="00000400000000000000" pitchFamily="2"/>
              </a:rPr>
              <a:t>भित्र एउटै </a:t>
            </a:r>
            <a:r>
              <a:rPr lang="ne-NP" sz="2400" dirty="0" smtClean="0">
                <a:latin typeface="Preeti" pitchFamily="2" charset="0"/>
                <a:cs typeface="Kalimati" panose="00000400000000000000" pitchFamily="2"/>
              </a:rPr>
              <a:t>जग्गा (कित्ता) मा </a:t>
            </a:r>
            <a:r>
              <a:rPr lang="ne-NP" sz="2400" dirty="0">
                <a:latin typeface="Preeti" pitchFamily="2" charset="0"/>
                <a:cs typeface="Kalimati" panose="00000400000000000000" pitchFamily="2"/>
              </a:rPr>
              <a:t>धेरै पटक एउटै बाली वा एकपछि अर्को गरी धेरै </a:t>
            </a:r>
            <a:r>
              <a:rPr lang="ne-NP" sz="2400" dirty="0" smtClean="0">
                <a:latin typeface="Preeti" pitchFamily="2" charset="0"/>
                <a:cs typeface="Kalimati" panose="00000400000000000000" pitchFamily="2"/>
              </a:rPr>
              <a:t>बालीको </a:t>
            </a:r>
            <a:r>
              <a:rPr lang="ne-NP" sz="2400" dirty="0">
                <a:latin typeface="Preeti" pitchFamily="2" charset="0"/>
                <a:cs typeface="Kalimati" panose="00000400000000000000" pitchFamily="2"/>
              </a:rPr>
              <a:t>खेती गरिएको हुन सक्छ । </a:t>
            </a:r>
          </a:p>
          <a:p>
            <a:pPr marL="342900" indent="-342900" algn="just">
              <a:lnSpc>
                <a:spcPct val="150000"/>
              </a:lnSpc>
              <a:buFont typeface="Arial" panose="020B0604020202020204" pitchFamily="34" charset="0"/>
              <a:buChar char="•"/>
            </a:pPr>
            <a:r>
              <a:rPr lang="ne-NP" sz="2400" b="1" dirty="0">
                <a:solidFill>
                  <a:srgbClr val="0070C0"/>
                </a:solidFill>
                <a:latin typeface="Preeti" pitchFamily="2" charset="0"/>
                <a:cs typeface="Kalimati" panose="00000400000000000000" pitchFamily="2"/>
              </a:rPr>
              <a:t>एक सन्दर्भ वर्षभित्र पटक–पटक गरी बाली लगाइएको जग्गाको क्षेत्रफल लेख्दा जति पटक अलग–अलग बाली छरिएको वा रोपिएको हुन्छ त्यति पटक नै छुट्टाछुट्टै जोडी लेख्नुपर्छ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अर्थात् यदि कुनै जग्गामा एकपछि अर्को गरी लगाइने बाली छ भने जग्गाको क्षेत्रफल दोहोरो गणना गर्नुपर्छ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7064C982-3FD4-4693-ABCA-C061254C7AC9}"/>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2860657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1600200"/>
            <a:ext cx="8382000" cy="4062651"/>
          </a:xfrm>
          <a:prstGeom prst="rect">
            <a:avLst/>
          </a:prstGeom>
          <a:noFill/>
          <a:ln w="38100">
            <a:solidFill>
              <a:schemeClr val="tx1">
                <a:lumMod val="50000"/>
                <a:lumOff val="50000"/>
              </a:schemeClr>
            </a:solidFill>
          </a:ln>
        </p:spPr>
        <p:txBody>
          <a:bodyPr wrap="square" rtlCol="0">
            <a:spAutoFit/>
          </a:bodyPr>
          <a:lstStyle/>
          <a:p>
            <a:pPr algn="just">
              <a:lnSpc>
                <a:spcPct val="150000"/>
              </a:lnSpc>
            </a:pPr>
            <a:r>
              <a:rPr lang="ne-NP" sz="2800" b="1" dirty="0">
                <a:solidFill>
                  <a:srgbClr val="002060"/>
                </a:solidFill>
                <a:latin typeface="Preeti" pitchFamily="2" charset="0"/>
                <a:cs typeface="Kalimati" panose="00000400000000000000" pitchFamily="2"/>
              </a:rPr>
              <a:t>लगातार लगाइने बाली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एकपछि अर्को लगाइने बाली एउटै वा भिन्नै प्रकारको पनि हुन सक्छ । </a:t>
            </a:r>
          </a:p>
          <a:p>
            <a:pPr marL="342900" indent="-342900" algn="just">
              <a:lnSpc>
                <a:spcPct val="150000"/>
              </a:lnSpc>
              <a:buFont typeface="Arial" panose="020B0604020202020204" pitchFamily="34" charset="0"/>
              <a:buChar char="•"/>
            </a:pPr>
            <a:r>
              <a:rPr lang="ne-NP" sz="2400" b="1" dirty="0">
                <a:solidFill>
                  <a:srgbClr val="002060"/>
                </a:solidFill>
                <a:latin typeface="Preeti" pitchFamily="2" charset="0"/>
                <a:cs typeface="Kalimati" panose="00000400000000000000" pitchFamily="2"/>
              </a:rPr>
              <a:t>जस्तै एक सन्दर्भ वर्षभित्र चैते र वर्षे धान गरी दुई बाली लगाइएको भएमा क्षेत्रफल दुई </a:t>
            </a:r>
            <a:r>
              <a:rPr lang="ne-NP" sz="2400" b="1" dirty="0" smtClean="0">
                <a:solidFill>
                  <a:srgbClr val="002060"/>
                </a:solidFill>
                <a:latin typeface="Preeti" pitchFamily="2" charset="0"/>
                <a:cs typeface="Kalimati" panose="00000400000000000000" pitchFamily="2"/>
              </a:rPr>
              <a:t>पटक </a:t>
            </a:r>
            <a:r>
              <a:rPr lang="ne-NP" sz="2400" b="1" dirty="0">
                <a:solidFill>
                  <a:srgbClr val="002060"/>
                </a:solidFill>
                <a:latin typeface="Preeti" pitchFamily="2" charset="0"/>
                <a:cs typeface="Kalimati" panose="00000400000000000000" pitchFamily="2"/>
              </a:rPr>
              <a:t>उल्लेख गर्नुपर्छ । </a:t>
            </a:r>
          </a:p>
          <a:p>
            <a:pPr marL="342900" indent="-342900" algn="just">
              <a:lnSpc>
                <a:spcPct val="150000"/>
              </a:lnSpc>
              <a:buFont typeface="Arial" panose="020B0604020202020204" pitchFamily="34" charset="0"/>
              <a:buChar char="•"/>
            </a:pPr>
            <a:r>
              <a:rPr lang="ne-NP" sz="2400" dirty="0">
                <a:latin typeface="Preeti" pitchFamily="2" charset="0"/>
                <a:cs typeface="Kalimati" panose="00000400000000000000" pitchFamily="2"/>
              </a:rPr>
              <a:t>यस्तो अवस्थामा जग्गाको वास्तविक क्षेत्रफलभन्दा बाली लगाएको जग्गाको कुल क्षेत्रफल साधारणतया बढ्ने हुन्छ ।</a:t>
            </a:r>
            <a:endParaRPr lang="en-US" sz="2400" dirty="0">
              <a:latin typeface="Preeti" pitchFamily="2" charset="0"/>
              <a:cs typeface="Kalimati" panose="00000400000000000000" pitchFamily="2"/>
            </a:endParaRPr>
          </a:p>
        </p:txBody>
      </p:sp>
      <p:sp>
        <p:nvSpPr>
          <p:cNvPr id="3" name="Slide Number Placeholder 19">
            <a:extLst>
              <a:ext uri="{FF2B5EF4-FFF2-40B4-BE49-F238E27FC236}">
                <a16:creationId xmlns:a16="http://schemas.microsoft.com/office/drawing/2014/main" xmlns="" id="{99E7E076-8D52-4E96-8B95-A6118A5A2008}"/>
              </a:ext>
            </a:extLst>
          </p:cNvPr>
          <p:cNvSpPr txBox="1">
            <a:spLocks/>
          </p:cNvSpPr>
          <p:nvPr/>
        </p:nvSpPr>
        <p:spPr>
          <a:xfrm>
            <a:off x="8438197" y="6400800"/>
            <a:ext cx="705803"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Tree>
    <p:extLst>
      <p:ext uri="{BB962C8B-B14F-4D97-AF65-F5344CB8AC3E}">
        <p14:creationId xmlns:p14="http://schemas.microsoft.com/office/powerpoint/2010/main" val="2327166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4340</TotalTime>
  <Words>1512</Words>
  <Application>Microsoft Office PowerPoint</Application>
  <PresentationFormat>On-screen Show (4:3)</PresentationFormat>
  <Paragraphs>203</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राष्ट्रिय कृषिगणना २०७८ गणक तथा सुपरिवेक्षकको तालिम मितिः चैत २८, २०७८ जिल्ला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DELL</cp:lastModifiedBy>
  <cp:revision>536</cp:revision>
  <dcterms:created xsi:type="dcterms:W3CDTF">2006-08-16T00:00:00Z</dcterms:created>
  <dcterms:modified xsi:type="dcterms:W3CDTF">2022-04-06T11:40:26Z</dcterms:modified>
</cp:coreProperties>
</file>